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6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80" r:id="rId21"/>
    <p:sldId id="293" r:id="rId22"/>
    <p:sldId id="278" r:id="rId23"/>
    <p:sldId id="281" r:id="rId24"/>
    <p:sldId id="282" r:id="rId25"/>
    <p:sldId id="283" r:id="rId26"/>
    <p:sldId id="284" r:id="rId27"/>
    <p:sldId id="285" r:id="rId28"/>
    <p:sldId id="287" r:id="rId29"/>
    <p:sldId id="286" r:id="rId30"/>
    <p:sldId id="288" r:id="rId31"/>
    <p:sldId id="289" r:id="rId32"/>
    <p:sldId id="290" r:id="rId33"/>
    <p:sldId id="294" r:id="rId3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2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642" y="-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8000"/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358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C:\Users\Andriy\Desktop\Delhi-2015\Illustrations\log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011" y="116632"/>
            <a:ext cx="1080120" cy="394244"/>
          </a:xfrm>
          <a:prstGeom prst="rect">
            <a:avLst/>
          </a:prstGeom>
          <a:noFill/>
          <a:ln w="190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45840"/>
            <a:ext cx="8031088" cy="1143000"/>
          </a:xfrm>
        </p:spPr>
        <p:txBody>
          <a:bodyPr>
            <a:noAutofit/>
          </a:bodyPr>
          <a:lstStyle>
            <a:lvl1pPr algn="l">
              <a:defRPr sz="54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4976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187624" y="2060848"/>
            <a:ext cx="7239000" cy="1143000"/>
          </a:xfrm>
        </p:spPr>
        <p:txBody>
          <a:bodyPr>
            <a:noAutofit/>
          </a:bodyPr>
          <a:lstStyle>
            <a:lvl1pPr algn="ctr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39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39552" y="1920200"/>
            <a:ext cx="3730752" cy="4389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932040" y="1916832"/>
            <a:ext cx="3730752" cy="4389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358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7416" y="197768"/>
            <a:ext cx="7239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965" y="15274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5165" y="1556792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835917" y="2492896"/>
            <a:ext cx="3730752" cy="38404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722117" y="2492896"/>
            <a:ext cx="3730752" cy="38404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/>
          <a:lstStyle/>
          <a:p>
            <a:fld id="{3955848D-40D8-4703-9400-C264F412FFBD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28600"/>
            <a:ext cx="8668072" cy="1447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24388" y="19050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24388" y="40386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968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duotone>
              <a:schemeClr val="bg1">
                <a:shade val="80000"/>
              </a:schemeClr>
              <a:schemeClr val="bg1">
                <a:tint val="98000"/>
                <a:satMod val="13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-5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71600" y="413792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9592" y="198884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pic>
        <p:nvPicPr>
          <p:cNvPr id="14" name="Picture 2" descr="C:\Users\Andriy\Desktop\Delhi-2015\Illustrations\log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011" y="116632"/>
            <a:ext cx="1080120" cy="394244"/>
          </a:xfrm>
          <a:prstGeom prst="rect">
            <a:avLst/>
          </a:prstGeom>
          <a:noFill/>
          <a:ln w="190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358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5400" b="0" kern="1200" cap="none" spc="0">
          <a:ln w="12700">
            <a:solidFill>
              <a:srgbClr val="000204"/>
            </a:solidFill>
            <a:prstDash val="solid"/>
          </a:ln>
          <a:solidFill>
            <a:schemeClr val="bg1">
              <a:lumMod val="75000"/>
            </a:schemeClr>
          </a:solidFill>
          <a:effectLst>
            <a:outerShdw blurRad="41275" dist="20320" dir="18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06366"/>
            <a:ext cx="9199011" cy="4599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620688"/>
            <a:ext cx="8748464" cy="5133316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ln w="12700">
                  <a:solidFill>
                    <a:srgbClr val="000204"/>
                  </a:solidFill>
                  <a:prstDash val="solid"/>
                </a:ln>
                <a:solidFill>
                  <a:srgbClr val="FFFF00"/>
                </a:solidFill>
              </a:rPr>
              <a:t>Микробная контаминация и контактные линзы. Обзор мировой литературы за 30 лет.</a:t>
            </a:r>
            <a:endParaRPr lang="uk-UA" sz="6000" b="1" dirty="0">
              <a:ln w="12700">
                <a:solidFill>
                  <a:srgbClr val="000204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14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031088" cy="157504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000" b="1" dirty="0" smtClean="0"/>
              <a:t/>
            </a:r>
            <a:br>
              <a:rPr lang="uk-UA" sz="2000" b="1" dirty="0" smtClean="0"/>
            </a:br>
            <a:r>
              <a:rPr lang="uk-UA" sz="2000" b="1" dirty="0"/>
              <a:t/>
            </a:r>
            <a:br>
              <a:rPr lang="uk-UA" sz="2000" b="1" dirty="0"/>
            </a:br>
            <a:r>
              <a:rPr lang="uk-UA" sz="2700" b="1" i="1" dirty="0" err="1" smtClean="0"/>
              <a:t>Микробная</a:t>
            </a:r>
            <a:r>
              <a:rPr lang="uk-UA" sz="2700" b="1" i="1" dirty="0" smtClean="0"/>
              <a:t> </a:t>
            </a:r>
            <a:r>
              <a:rPr lang="uk-UA" sz="2700" b="1" i="1" dirty="0" err="1"/>
              <a:t>контаминация</a:t>
            </a:r>
            <a:r>
              <a:rPr lang="uk-UA" sz="2700" b="1" i="1" dirty="0"/>
              <a:t> (</a:t>
            </a:r>
            <a:r>
              <a:rPr lang="uk-UA" sz="2700" b="1" i="1" dirty="0" err="1"/>
              <a:t>microbial</a:t>
            </a:r>
            <a:r>
              <a:rPr lang="uk-UA" sz="2700" b="1" i="1" dirty="0"/>
              <a:t> </a:t>
            </a:r>
            <a:r>
              <a:rPr lang="uk-UA" sz="2700" b="1" i="1" dirty="0" err="1"/>
              <a:t>contamination</a:t>
            </a:r>
            <a:r>
              <a:rPr lang="uk-UA" sz="2700" b="1" i="1" dirty="0"/>
              <a:t>)</a:t>
            </a:r>
            <a:r>
              <a:rPr lang="uk-UA" sz="2700" i="1" dirty="0"/>
              <a:t> </a:t>
            </a:r>
            <a:r>
              <a:rPr lang="uk-UA" sz="2700" i="1" dirty="0" err="1"/>
              <a:t>попадание</a:t>
            </a:r>
            <a:r>
              <a:rPr lang="uk-UA" sz="2700" i="1" dirty="0"/>
              <a:t> </a:t>
            </a:r>
            <a:r>
              <a:rPr lang="uk-UA" sz="2700" b="1" i="1" dirty="0" err="1">
                <a:solidFill>
                  <a:srgbClr val="FF0000"/>
                </a:solidFill>
              </a:rPr>
              <a:t>потенциально</a:t>
            </a:r>
            <a:r>
              <a:rPr lang="uk-UA" sz="2700" i="1" dirty="0"/>
              <a:t> </a:t>
            </a:r>
            <a:r>
              <a:rPr lang="uk-UA" sz="2700" i="1" dirty="0" err="1"/>
              <a:t>опасных</a:t>
            </a:r>
            <a:r>
              <a:rPr lang="uk-UA" sz="2700" i="1" dirty="0"/>
              <a:t> для </a:t>
            </a:r>
            <a:r>
              <a:rPr lang="uk-UA" sz="2700" i="1" dirty="0" err="1"/>
              <a:t>здоровья</a:t>
            </a:r>
            <a:r>
              <a:rPr lang="uk-UA" sz="2700" i="1" dirty="0"/>
              <a:t> </a:t>
            </a:r>
            <a:r>
              <a:rPr lang="uk-UA" sz="2700" i="1" dirty="0" err="1"/>
              <a:t>человека</a:t>
            </a:r>
            <a:r>
              <a:rPr lang="uk-UA" sz="2700" i="1" dirty="0"/>
              <a:t> </a:t>
            </a:r>
            <a:r>
              <a:rPr lang="uk-UA" sz="2700" i="1" dirty="0" err="1"/>
              <a:t>микроорганизмов</a:t>
            </a:r>
            <a:r>
              <a:rPr lang="uk-UA" sz="2700" i="1" dirty="0"/>
              <a:t> </a:t>
            </a:r>
            <a:r>
              <a:rPr lang="uk-UA" sz="2700" i="1" dirty="0" err="1"/>
              <a:t>которые</a:t>
            </a:r>
            <a:r>
              <a:rPr lang="uk-UA" sz="2700" i="1" dirty="0"/>
              <a:t> </a:t>
            </a:r>
            <a:r>
              <a:rPr lang="uk-UA" sz="2700" b="1" i="1" dirty="0" err="1">
                <a:solidFill>
                  <a:srgbClr val="FF0000"/>
                </a:solidFill>
              </a:rPr>
              <a:t>могут</a:t>
            </a:r>
            <a:r>
              <a:rPr lang="uk-UA" sz="2700" b="1" i="1" dirty="0">
                <a:solidFill>
                  <a:srgbClr val="FF0000"/>
                </a:solidFill>
              </a:rPr>
              <a:t> послужить </a:t>
            </a:r>
            <a:r>
              <a:rPr lang="uk-UA" sz="2700" i="1" dirty="0"/>
              <a:t>фактором </a:t>
            </a:r>
            <a:r>
              <a:rPr lang="uk-UA" sz="2700" i="1" dirty="0" err="1"/>
              <a:t>передачи</a:t>
            </a:r>
            <a:r>
              <a:rPr lang="uk-UA" sz="2700" i="1" dirty="0"/>
              <a:t> </a:t>
            </a:r>
            <a:r>
              <a:rPr lang="uk-UA" sz="2700" i="1" dirty="0" err="1"/>
              <a:t>болезни</a:t>
            </a:r>
            <a:r>
              <a:rPr lang="uk-UA" sz="2700" i="1" dirty="0"/>
              <a:t> </a:t>
            </a:r>
            <a:r>
              <a:rPr lang="uk-UA" sz="2700" i="1" dirty="0" err="1" smtClean="0"/>
              <a:t>человеку</a:t>
            </a:r>
            <a:endParaRPr lang="uk-UA" sz="67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2465784"/>
            <a:ext cx="7467600" cy="3915544"/>
          </a:xfrm>
        </p:spPr>
        <p:txBody>
          <a:bodyPr/>
          <a:lstStyle/>
          <a:p>
            <a:r>
              <a:rPr lang="ru-RU" dirty="0"/>
              <a:t>Бактериальная </a:t>
            </a:r>
            <a:r>
              <a:rPr lang="ru-RU" dirty="0" smtClean="0"/>
              <a:t>контаминация может  проявляться  </a:t>
            </a:r>
            <a:r>
              <a:rPr lang="ru-RU" dirty="0" err="1" smtClean="0"/>
              <a:t>ленс</a:t>
            </a:r>
            <a:r>
              <a:rPr lang="ru-RU" dirty="0" smtClean="0"/>
              <a:t>-индуцированным </a:t>
            </a:r>
            <a:r>
              <a:rPr lang="ru-RU" dirty="0"/>
              <a:t>воспалением глаза.</a:t>
            </a:r>
            <a:endParaRPr lang="uk-UA" dirty="0"/>
          </a:p>
          <a:p>
            <a:r>
              <a:rPr lang="ru-RU" dirty="0"/>
              <a:t>П</a:t>
            </a:r>
            <a:r>
              <a:rPr lang="ru-RU" dirty="0" smtClean="0"/>
              <a:t>онимание </a:t>
            </a:r>
            <a:r>
              <a:rPr lang="ru-RU" dirty="0" err="1"/>
              <a:t>ленс</a:t>
            </a:r>
            <a:r>
              <a:rPr lang="ru-RU" dirty="0"/>
              <a:t>-ассоциированной </a:t>
            </a:r>
            <a:r>
              <a:rPr lang="ru-RU" dirty="0" err="1"/>
              <a:t>бионагрузки</a:t>
            </a:r>
            <a:r>
              <a:rPr lang="ru-RU" dirty="0"/>
              <a:t> важно в </a:t>
            </a:r>
            <a:r>
              <a:rPr lang="ru-RU" dirty="0" smtClean="0"/>
              <a:t>оценке факторов </a:t>
            </a:r>
            <a:r>
              <a:rPr lang="ru-RU" dirty="0"/>
              <a:t>инфицирования и воспалительных </a:t>
            </a:r>
            <a:r>
              <a:rPr lang="ru-RU" dirty="0" smtClean="0"/>
              <a:t>осложнений роговицы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916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457672"/>
            <a:ext cx="7467600" cy="4419600"/>
          </a:xfrm>
        </p:spPr>
        <p:txBody>
          <a:bodyPr>
            <a:normAutofit/>
          </a:bodyPr>
          <a:lstStyle/>
          <a:p>
            <a:r>
              <a:rPr lang="uk-UA" sz="2400" dirty="0" err="1"/>
              <a:t>Любые</a:t>
            </a:r>
            <a:r>
              <a:rPr lang="uk-UA" sz="2400" dirty="0"/>
              <a:t>  </a:t>
            </a:r>
            <a:r>
              <a:rPr lang="uk-UA" sz="2400" dirty="0" err="1"/>
              <a:t>контактные</a:t>
            </a:r>
            <a:r>
              <a:rPr lang="uk-UA" sz="2400" dirty="0"/>
              <a:t> </a:t>
            </a:r>
            <a:r>
              <a:rPr lang="uk-UA" sz="2400" dirty="0" err="1"/>
              <a:t>линзы</a:t>
            </a:r>
            <a:r>
              <a:rPr lang="uk-UA" sz="2400" dirty="0"/>
              <a:t>  </a:t>
            </a:r>
            <a:r>
              <a:rPr lang="uk-UA" sz="2400" dirty="0" err="1"/>
              <a:t>создают</a:t>
            </a:r>
            <a:r>
              <a:rPr lang="uk-UA" sz="2400" dirty="0"/>
              <a:t> </a:t>
            </a:r>
            <a:r>
              <a:rPr lang="uk-UA" sz="2400" dirty="0" err="1"/>
              <a:t>условия</a:t>
            </a:r>
            <a:r>
              <a:rPr lang="uk-UA" sz="2400" dirty="0"/>
              <a:t> </a:t>
            </a:r>
            <a:r>
              <a:rPr lang="uk-UA" sz="2400" dirty="0" smtClean="0"/>
              <a:t>для </a:t>
            </a:r>
            <a:r>
              <a:rPr lang="uk-UA" sz="2400" dirty="0" err="1"/>
              <a:t>прилипания</a:t>
            </a:r>
            <a:r>
              <a:rPr lang="uk-UA" sz="2400" dirty="0"/>
              <a:t> и </a:t>
            </a:r>
            <a:r>
              <a:rPr lang="uk-UA" sz="2400" dirty="0" err="1"/>
              <a:t>переноса</a:t>
            </a:r>
            <a:r>
              <a:rPr lang="uk-UA" sz="2400" dirty="0"/>
              <a:t> на </a:t>
            </a:r>
            <a:r>
              <a:rPr lang="uk-UA" sz="2400" dirty="0" err="1"/>
              <a:t>поверхность</a:t>
            </a:r>
            <a:r>
              <a:rPr lang="uk-UA" sz="2400" dirty="0"/>
              <a:t> </a:t>
            </a:r>
            <a:r>
              <a:rPr lang="uk-UA" sz="2400" dirty="0" err="1"/>
              <a:t>глаза</a:t>
            </a:r>
            <a:r>
              <a:rPr lang="uk-UA" sz="2400" dirty="0"/>
              <a:t> </a:t>
            </a:r>
            <a:r>
              <a:rPr lang="uk-UA" sz="2400" dirty="0" err="1"/>
              <a:t>микроорганизмов</a:t>
            </a:r>
            <a:r>
              <a:rPr lang="uk-UA" sz="2400" dirty="0"/>
              <a:t>. </a:t>
            </a:r>
            <a:endParaRPr lang="uk-UA" sz="2400" dirty="0" smtClean="0"/>
          </a:p>
          <a:p>
            <a:endParaRPr lang="uk-UA" sz="2400" dirty="0" smtClean="0"/>
          </a:p>
          <a:p>
            <a:r>
              <a:rPr lang="uk-UA" sz="2400" dirty="0" err="1" smtClean="0"/>
              <a:t>Линзы</a:t>
            </a:r>
            <a:r>
              <a:rPr lang="uk-UA" sz="2400" dirty="0" smtClean="0"/>
              <a:t> </a:t>
            </a:r>
            <a:r>
              <a:rPr lang="uk-UA" sz="2400" dirty="0" err="1" smtClean="0"/>
              <a:t>снижают</a:t>
            </a:r>
            <a:r>
              <a:rPr lang="uk-UA" sz="2400" dirty="0" smtClean="0"/>
              <a:t> </a:t>
            </a:r>
            <a:r>
              <a:rPr lang="uk-UA" sz="2400" dirty="0" err="1" smtClean="0"/>
              <a:t>резистентность</a:t>
            </a:r>
            <a:r>
              <a:rPr lang="uk-UA" sz="2400" dirty="0" smtClean="0"/>
              <a:t> </a:t>
            </a:r>
            <a:r>
              <a:rPr lang="uk-UA" sz="2400" dirty="0" err="1" smtClean="0"/>
              <a:t>роговицы</a:t>
            </a:r>
            <a:r>
              <a:rPr lang="uk-UA" sz="2400" dirty="0" smtClean="0"/>
              <a:t> </a:t>
            </a:r>
          </a:p>
          <a:p>
            <a:pPr marL="0" indent="0">
              <a:buNone/>
            </a:pPr>
            <a:endParaRPr lang="uk-UA" sz="2400" dirty="0" smtClean="0"/>
          </a:p>
          <a:p>
            <a:r>
              <a:rPr lang="uk-UA" sz="2400" dirty="0" smtClean="0"/>
              <a:t>В </a:t>
            </a:r>
            <a:r>
              <a:rPr lang="uk-UA" sz="2400" dirty="0" err="1"/>
              <a:t>развитых</a:t>
            </a:r>
            <a:r>
              <a:rPr lang="uk-UA" sz="2400" dirty="0"/>
              <a:t> </a:t>
            </a:r>
            <a:r>
              <a:rPr lang="uk-UA" sz="2400" dirty="0" err="1"/>
              <a:t>странах</a:t>
            </a:r>
            <a:r>
              <a:rPr lang="uk-UA" sz="2400" dirty="0"/>
              <a:t> –   </a:t>
            </a:r>
            <a:r>
              <a:rPr lang="uk-UA" sz="2400" dirty="0" err="1"/>
              <a:t>использование</a:t>
            </a:r>
            <a:r>
              <a:rPr lang="uk-UA" sz="2400" dirty="0"/>
              <a:t> </a:t>
            </a:r>
            <a:r>
              <a:rPr lang="uk-UA" sz="2400" dirty="0" err="1"/>
              <a:t>пролонгированного</a:t>
            </a:r>
            <a:r>
              <a:rPr lang="uk-UA" sz="2400" dirty="0"/>
              <a:t> </a:t>
            </a:r>
            <a:r>
              <a:rPr lang="uk-UA" sz="2400" dirty="0" smtClean="0"/>
              <a:t> </a:t>
            </a:r>
            <a:r>
              <a:rPr lang="uk-UA" sz="2400" dirty="0" err="1" smtClean="0"/>
              <a:t>ношения</a:t>
            </a:r>
            <a:r>
              <a:rPr lang="uk-UA" sz="2400" dirty="0"/>
              <a:t>  </a:t>
            </a:r>
            <a:r>
              <a:rPr lang="uk-UA" sz="2400" dirty="0" err="1"/>
              <a:t>гидрогелевые</a:t>
            </a:r>
            <a:r>
              <a:rPr lang="uk-UA" sz="2400" dirty="0"/>
              <a:t> </a:t>
            </a:r>
            <a:r>
              <a:rPr lang="uk-UA" sz="2400" dirty="0" err="1"/>
              <a:t>линзы</a:t>
            </a:r>
            <a:r>
              <a:rPr lang="uk-UA" sz="2400" dirty="0"/>
              <a:t>  </a:t>
            </a:r>
            <a:r>
              <a:rPr lang="uk-UA" sz="2400" dirty="0" err="1"/>
              <a:t>превышает</a:t>
            </a:r>
            <a:r>
              <a:rPr lang="uk-UA" sz="2400" dirty="0"/>
              <a:t> все </a:t>
            </a:r>
            <a:r>
              <a:rPr lang="uk-UA" sz="2400" dirty="0" err="1"/>
              <a:t>остальные</a:t>
            </a:r>
            <a:r>
              <a:rPr lang="uk-UA" sz="2400" dirty="0"/>
              <a:t> </a:t>
            </a:r>
            <a:r>
              <a:rPr lang="uk-UA" sz="2400" dirty="0" err="1" smtClean="0"/>
              <a:t>случаи</a:t>
            </a:r>
            <a:r>
              <a:rPr lang="uk-UA" sz="2400" dirty="0" smtClean="0"/>
              <a:t> </a:t>
            </a:r>
            <a:r>
              <a:rPr lang="uk-UA" sz="2400" dirty="0" err="1" smtClean="0"/>
              <a:t>развития</a:t>
            </a:r>
            <a:r>
              <a:rPr lang="uk-UA" sz="2400" dirty="0" smtClean="0"/>
              <a:t> </a:t>
            </a:r>
            <a:r>
              <a:rPr lang="uk-UA" sz="2400" dirty="0" err="1"/>
              <a:t>микробных</a:t>
            </a:r>
            <a:r>
              <a:rPr lang="uk-UA" sz="2400" dirty="0"/>
              <a:t> </a:t>
            </a:r>
            <a:r>
              <a:rPr lang="uk-UA" sz="2400" dirty="0" err="1"/>
              <a:t>кератитов</a:t>
            </a:r>
            <a:r>
              <a:rPr lang="uk-UA" sz="2400" dirty="0"/>
              <a:t> на </a:t>
            </a:r>
            <a:r>
              <a:rPr lang="uk-UA" sz="2400" dirty="0" err="1"/>
              <a:t>здоровых</a:t>
            </a:r>
            <a:r>
              <a:rPr lang="uk-UA" sz="2400" dirty="0"/>
              <a:t> </a:t>
            </a:r>
            <a:r>
              <a:rPr lang="uk-UA" sz="2400" dirty="0" err="1"/>
              <a:t>глазах</a:t>
            </a:r>
            <a:r>
              <a:rPr lang="uk-UA" sz="2400" dirty="0"/>
              <a:t>.</a:t>
            </a:r>
          </a:p>
          <a:p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7427974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601688"/>
            <a:ext cx="7467600" cy="4419600"/>
          </a:xfrm>
        </p:spPr>
        <p:txBody>
          <a:bodyPr/>
          <a:lstStyle/>
          <a:p>
            <a:r>
              <a:rPr lang="uk-UA" sz="2400" dirty="0" err="1" smtClean="0"/>
              <a:t>Даже</a:t>
            </a:r>
            <a:r>
              <a:rPr lang="uk-UA" sz="2400" dirty="0" smtClean="0"/>
              <a:t> при </a:t>
            </a:r>
            <a:r>
              <a:rPr lang="uk-UA" sz="2400" dirty="0" err="1" smtClean="0"/>
              <a:t>хорошем</a:t>
            </a:r>
            <a:r>
              <a:rPr lang="uk-UA" sz="2400" dirty="0" smtClean="0"/>
              <a:t> </a:t>
            </a:r>
            <a:r>
              <a:rPr lang="uk-UA" sz="2400" dirty="0" err="1" smtClean="0"/>
              <a:t>уходе</a:t>
            </a:r>
            <a:r>
              <a:rPr lang="uk-UA" sz="2400" dirty="0" smtClean="0"/>
              <a:t> </a:t>
            </a:r>
            <a:r>
              <a:rPr lang="uk-UA" sz="2400" dirty="0" err="1" smtClean="0"/>
              <a:t>более</a:t>
            </a:r>
            <a:r>
              <a:rPr lang="uk-UA" sz="2400" dirty="0" smtClean="0"/>
              <a:t> </a:t>
            </a:r>
            <a:r>
              <a:rPr lang="uk-UA" sz="2400" dirty="0" err="1" smtClean="0"/>
              <a:t>половины</a:t>
            </a:r>
            <a:r>
              <a:rPr lang="uk-UA" sz="2400" dirty="0" smtClean="0"/>
              <a:t> </a:t>
            </a:r>
            <a:r>
              <a:rPr lang="uk-UA" sz="2400" dirty="0" err="1" smtClean="0"/>
              <a:t>линз</a:t>
            </a:r>
            <a:r>
              <a:rPr lang="uk-UA" sz="2400" dirty="0" smtClean="0"/>
              <a:t> </a:t>
            </a:r>
            <a:r>
              <a:rPr lang="uk-UA" sz="2400" dirty="0" err="1" smtClean="0"/>
              <a:t>являются</a:t>
            </a:r>
            <a:r>
              <a:rPr lang="uk-UA" sz="2400" dirty="0" smtClean="0"/>
              <a:t>  </a:t>
            </a:r>
            <a:r>
              <a:rPr lang="ru-RU" sz="2400" dirty="0" smtClean="0"/>
              <a:t>«</a:t>
            </a:r>
            <a:r>
              <a:rPr lang="uk-UA" sz="2400" dirty="0" err="1" smtClean="0"/>
              <a:t>гаванью</a:t>
            </a:r>
            <a:r>
              <a:rPr lang="uk-UA" sz="2400" dirty="0" smtClean="0"/>
              <a:t>» для  </a:t>
            </a:r>
            <a:r>
              <a:rPr lang="uk-UA" sz="2400" dirty="0" err="1" smtClean="0"/>
              <a:t>микроорганизмов</a:t>
            </a:r>
            <a:r>
              <a:rPr lang="uk-UA" sz="2400" dirty="0" smtClean="0"/>
              <a:t>.</a:t>
            </a:r>
          </a:p>
          <a:p>
            <a:pPr marL="0" indent="0">
              <a:buNone/>
            </a:pPr>
            <a:endParaRPr lang="uk-UA" sz="2400" dirty="0" smtClean="0"/>
          </a:p>
          <a:p>
            <a:r>
              <a:rPr lang="uk-UA" sz="2400" dirty="0" err="1" smtClean="0"/>
              <a:t>Возможна</a:t>
            </a:r>
            <a:r>
              <a:rPr lang="uk-UA" sz="2400" dirty="0" smtClean="0"/>
              <a:t> </a:t>
            </a:r>
            <a:r>
              <a:rPr lang="uk-UA" sz="2400" dirty="0" err="1" smtClean="0"/>
              <a:t>бессимптомная</a:t>
            </a:r>
            <a:r>
              <a:rPr lang="uk-UA" sz="2400" dirty="0" smtClean="0"/>
              <a:t> </a:t>
            </a:r>
            <a:r>
              <a:rPr lang="uk-UA" sz="2400" dirty="0" err="1" smtClean="0"/>
              <a:t>контаминация</a:t>
            </a:r>
            <a:r>
              <a:rPr lang="uk-UA" sz="2400" dirty="0" smtClean="0"/>
              <a:t> – </a:t>
            </a:r>
            <a:r>
              <a:rPr lang="uk-UA" sz="2400" dirty="0" err="1" smtClean="0"/>
              <a:t>бактерии</a:t>
            </a:r>
            <a:r>
              <a:rPr lang="uk-UA" sz="2400" dirty="0" smtClean="0"/>
              <a:t> и </a:t>
            </a:r>
            <a:r>
              <a:rPr lang="uk-UA" sz="2400" dirty="0" err="1" smtClean="0"/>
              <a:t>дрожжи</a:t>
            </a:r>
            <a:endParaRPr lang="uk-UA" sz="2400" dirty="0" smtClean="0"/>
          </a:p>
          <a:p>
            <a:pPr marL="0" indent="0">
              <a:buNone/>
            </a:pPr>
            <a:endParaRPr lang="uk-UA" sz="2400" dirty="0" smtClean="0"/>
          </a:p>
          <a:p>
            <a:r>
              <a:rPr lang="uk-UA" sz="2400" dirty="0" err="1" smtClean="0"/>
              <a:t>Практически</a:t>
            </a:r>
            <a:r>
              <a:rPr lang="uk-UA" sz="2400" dirty="0" smtClean="0"/>
              <a:t> </a:t>
            </a:r>
            <a:r>
              <a:rPr lang="uk-UA" sz="2400" dirty="0" err="1" smtClean="0"/>
              <a:t>всегда</a:t>
            </a:r>
            <a:r>
              <a:rPr lang="uk-UA" sz="2400" dirty="0" smtClean="0"/>
              <a:t> </a:t>
            </a:r>
            <a:r>
              <a:rPr lang="uk-UA" sz="2400" dirty="0" err="1" smtClean="0"/>
              <a:t>воспалительная</a:t>
            </a:r>
            <a:r>
              <a:rPr lang="uk-UA" sz="2400" dirty="0" smtClean="0"/>
              <a:t> </a:t>
            </a:r>
            <a:r>
              <a:rPr lang="uk-UA" sz="2400" dirty="0" err="1" smtClean="0"/>
              <a:t>реакция</a:t>
            </a:r>
            <a:r>
              <a:rPr lang="uk-UA" sz="2400" dirty="0" smtClean="0"/>
              <a:t> –</a:t>
            </a:r>
            <a:r>
              <a:rPr lang="uk-UA" sz="2400" dirty="0" err="1" smtClean="0"/>
              <a:t>протеи</a:t>
            </a:r>
            <a:r>
              <a:rPr lang="uk-UA" sz="2400" dirty="0" smtClean="0"/>
              <a:t>, </a:t>
            </a:r>
            <a:r>
              <a:rPr lang="uk-UA" sz="2400" dirty="0" err="1" smtClean="0"/>
              <a:t>вирусы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5388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8928992" cy="1440160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>Важными факторами</a:t>
            </a:r>
            <a:br>
              <a:rPr lang="ru-RU" sz="3600" dirty="0" smtClean="0"/>
            </a:br>
            <a:r>
              <a:rPr lang="ru-RU" sz="3600" dirty="0" smtClean="0"/>
              <a:t>  ассоциированными с инфекцией являются:</a:t>
            </a:r>
            <a:endParaRPr lang="uk-UA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7953"/>
            <a:ext cx="8229600" cy="4391367"/>
          </a:xfrm>
        </p:spPr>
        <p:txBody>
          <a:bodyPr>
            <a:normAutofit/>
          </a:bodyPr>
          <a:lstStyle/>
          <a:p>
            <a:r>
              <a:rPr lang="ru-RU" sz="2600" dirty="0" smtClean="0"/>
              <a:t>нарушение  целостности </a:t>
            </a:r>
            <a:r>
              <a:rPr lang="ru-RU" sz="2600" dirty="0"/>
              <a:t>поверхности </a:t>
            </a:r>
            <a:r>
              <a:rPr lang="ru-RU" sz="2600" dirty="0" smtClean="0"/>
              <a:t>эпителия</a:t>
            </a:r>
          </a:p>
          <a:p>
            <a:endParaRPr lang="uk-UA" sz="2600" dirty="0"/>
          </a:p>
          <a:p>
            <a:r>
              <a:rPr lang="ru-RU" sz="2600" dirty="0" smtClean="0"/>
              <a:t>титр флоры </a:t>
            </a:r>
          </a:p>
          <a:p>
            <a:endParaRPr lang="ru-RU" sz="2600" dirty="0"/>
          </a:p>
          <a:p>
            <a:r>
              <a:rPr lang="ru-RU" sz="2600" dirty="0"/>
              <a:t>в</a:t>
            </a:r>
            <a:r>
              <a:rPr lang="ru-RU" sz="2600" dirty="0" smtClean="0"/>
              <a:t>озможное снижение резистентности.</a:t>
            </a:r>
          </a:p>
          <a:p>
            <a:endParaRPr lang="ru-RU" sz="2600" dirty="0"/>
          </a:p>
          <a:p>
            <a:pPr marL="0" indent="0">
              <a:buNone/>
            </a:pPr>
            <a:r>
              <a:rPr lang="ru-RU" sz="2600" dirty="0" err="1" smtClean="0"/>
              <a:t>Интактная</a:t>
            </a:r>
            <a:r>
              <a:rPr lang="ru-RU" sz="2600" dirty="0" smtClean="0"/>
              <a:t>  </a:t>
            </a:r>
            <a:r>
              <a:rPr lang="ru-RU" sz="2600" dirty="0"/>
              <a:t>поверхность роговицы </a:t>
            </a:r>
            <a:r>
              <a:rPr lang="ru-RU" sz="2600" dirty="0" smtClean="0"/>
              <a:t>противостоит </a:t>
            </a:r>
            <a:r>
              <a:rPr lang="ru-RU" sz="2600" dirty="0"/>
              <a:t>патогенной флоре, кроме гонококковой и синегнойной палочке. </a:t>
            </a:r>
            <a:endParaRPr lang="ru-RU" sz="2600" dirty="0" smtClean="0"/>
          </a:p>
          <a:p>
            <a:endParaRPr lang="ru-RU" sz="2600" dirty="0" smtClean="0"/>
          </a:p>
          <a:p>
            <a:endParaRPr lang="uk-UA" sz="2600" dirty="0"/>
          </a:p>
        </p:txBody>
      </p:sp>
    </p:spTree>
    <p:extLst>
      <p:ext uri="{BB962C8B-B14F-4D97-AF65-F5344CB8AC3E}">
        <p14:creationId xmlns:p14="http://schemas.microsoft.com/office/powerpoint/2010/main" val="20464406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620688"/>
            <a:ext cx="7467600" cy="6120680"/>
          </a:xfrm>
        </p:spPr>
        <p:txBody>
          <a:bodyPr>
            <a:normAutofit/>
          </a:bodyPr>
          <a:lstStyle/>
          <a:p>
            <a:r>
              <a:rPr lang="ru-RU" dirty="0"/>
              <a:t>Поверхность глаза постоянно подвержена внешнему </a:t>
            </a:r>
            <a:r>
              <a:rPr lang="ru-RU" dirty="0" smtClean="0"/>
              <a:t>воздействию </a:t>
            </a:r>
            <a:r>
              <a:rPr lang="ru-RU" dirty="0"/>
              <a:t>и поэтому является объектом постоянной микробной </a:t>
            </a:r>
            <a:r>
              <a:rPr lang="ru-RU" dirty="0" smtClean="0"/>
              <a:t>контаминации.</a:t>
            </a:r>
          </a:p>
          <a:p>
            <a:endParaRPr lang="uk-UA" dirty="0"/>
          </a:p>
          <a:p>
            <a:r>
              <a:rPr lang="ru-RU" dirty="0"/>
              <a:t>Присутствие микроорганизмов в конъюнктивальном мешке и на поверхности век </a:t>
            </a:r>
            <a:r>
              <a:rPr lang="ru-RU" dirty="0" smtClean="0"/>
              <a:t>неизбежно.</a:t>
            </a:r>
          </a:p>
          <a:p>
            <a:endParaRPr lang="ru-RU" dirty="0" smtClean="0"/>
          </a:p>
          <a:p>
            <a:r>
              <a:rPr lang="ru-RU" dirty="0" smtClean="0"/>
              <a:t>Присутствия микроорганизмов недостаточно </a:t>
            </a:r>
            <a:r>
              <a:rPr lang="ru-RU" dirty="0"/>
              <a:t>для развития инфекционного воспаления.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5236978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97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31088" cy="2304256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rgbClr val="FFFF00"/>
                </a:solidFill>
              </a:rPr>
              <a:t>Бактериальная контаминация проявляется </a:t>
            </a:r>
            <a:r>
              <a:rPr lang="ru-RU" sz="4000" b="1" dirty="0" smtClean="0">
                <a:solidFill>
                  <a:srgbClr val="FFFF00"/>
                </a:solidFill>
              </a:rPr>
              <a:t/>
            </a:r>
            <a:br>
              <a:rPr lang="ru-RU" sz="4000" b="1" dirty="0" smtClean="0">
                <a:solidFill>
                  <a:srgbClr val="FFFF00"/>
                </a:solidFill>
              </a:rPr>
            </a:br>
            <a:r>
              <a:rPr lang="ru-RU" sz="4000" b="1" dirty="0" smtClean="0">
                <a:solidFill>
                  <a:srgbClr val="FFFF00"/>
                </a:solidFill>
              </a:rPr>
              <a:t>«</a:t>
            </a:r>
            <a:r>
              <a:rPr lang="ru-RU" sz="4000" b="1" dirty="0" err="1" smtClean="0">
                <a:solidFill>
                  <a:srgbClr val="FFFF00"/>
                </a:solidFill>
              </a:rPr>
              <a:t>ленс</a:t>
            </a:r>
            <a:r>
              <a:rPr lang="ru-RU" sz="4000" b="1" dirty="0" smtClean="0">
                <a:solidFill>
                  <a:srgbClr val="FFFF00"/>
                </a:solidFill>
              </a:rPr>
              <a:t>-индуцированным» </a:t>
            </a:r>
            <a:r>
              <a:rPr lang="ru-RU" sz="4000" b="1" dirty="0">
                <a:solidFill>
                  <a:srgbClr val="FFFF00"/>
                </a:solidFill>
              </a:rPr>
              <a:t>воспалением глаза</a:t>
            </a:r>
            <a:r>
              <a:rPr lang="ru-RU" sz="4000" b="1" dirty="0" smtClean="0">
                <a:solidFill>
                  <a:srgbClr val="FFFF00"/>
                </a:solidFill>
              </a:rPr>
              <a:t>.</a:t>
            </a:r>
            <a:endParaRPr lang="uk-UA" sz="3200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2465784"/>
            <a:ext cx="7467600" cy="3555504"/>
          </a:xfrm>
          <a:ln>
            <a:noFill/>
          </a:ln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 smtClean="0">
                <a:solidFill>
                  <a:srgbClr val="FFFF00"/>
                </a:solidFill>
              </a:rPr>
              <a:t>Это: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en-US" dirty="0" smtClean="0">
                <a:solidFill>
                  <a:srgbClr val="FFFF00"/>
                </a:solidFill>
              </a:rPr>
              <a:t>CLARE</a:t>
            </a:r>
            <a:r>
              <a:rPr lang="ru-RU" dirty="0" smtClean="0">
                <a:solidFill>
                  <a:srgbClr val="FFFF00"/>
                </a:solidFill>
              </a:rPr>
              <a:t>   </a:t>
            </a:r>
            <a:r>
              <a:rPr lang="ru-RU" sz="2400" dirty="0" smtClean="0">
                <a:solidFill>
                  <a:srgbClr val="FFFF00"/>
                </a:solidFill>
              </a:rPr>
              <a:t>(</a:t>
            </a:r>
            <a:r>
              <a:rPr lang="en-US" sz="2400" i="1" dirty="0" smtClean="0">
                <a:solidFill>
                  <a:srgbClr val="FFFF00"/>
                </a:solidFill>
              </a:rPr>
              <a:t>contact lens acute red eye)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smtClean="0">
                <a:solidFill>
                  <a:srgbClr val="FFFF00"/>
                </a:solidFill>
              </a:rPr>
              <a:t>  </a:t>
            </a:r>
            <a:endParaRPr lang="ru-RU" sz="2400" dirty="0" smtClean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FFFF00"/>
                </a:solidFill>
              </a:rPr>
              <a:t>  </a:t>
            </a:r>
            <a:r>
              <a:rPr lang="en-US" dirty="0" smtClean="0">
                <a:solidFill>
                  <a:srgbClr val="FFFF00"/>
                </a:solidFill>
              </a:rPr>
              <a:t>CLPU </a:t>
            </a:r>
            <a:r>
              <a:rPr lang="ru-RU" dirty="0" smtClean="0">
                <a:solidFill>
                  <a:srgbClr val="FFFF00"/>
                </a:solidFill>
              </a:rPr>
              <a:t>   </a:t>
            </a:r>
            <a:r>
              <a:rPr lang="en-US" sz="2400" i="1" dirty="0" smtClean="0">
                <a:solidFill>
                  <a:srgbClr val="FFFF00"/>
                </a:solidFill>
              </a:rPr>
              <a:t>(CL </a:t>
            </a:r>
            <a:r>
              <a:rPr lang="en-US" sz="2400" i="1" dirty="0">
                <a:solidFill>
                  <a:srgbClr val="FFFF00"/>
                </a:solidFill>
              </a:rPr>
              <a:t>peripheral </a:t>
            </a:r>
            <a:r>
              <a:rPr lang="en-US" sz="2400" i="1" dirty="0" smtClean="0">
                <a:solidFill>
                  <a:srgbClr val="FFFF00"/>
                </a:solidFill>
              </a:rPr>
              <a:t>ulcer</a:t>
            </a:r>
            <a:r>
              <a:rPr lang="ru-RU" sz="2400" i="1" dirty="0" smtClean="0">
                <a:solidFill>
                  <a:srgbClr val="FFFF00"/>
                </a:solidFill>
              </a:rPr>
              <a:t>)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FFFF00"/>
                </a:solidFill>
              </a:rPr>
              <a:t>   роговичный инфильтрат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FFFF00"/>
                </a:solidFill>
              </a:rPr>
              <a:t>    кератит.</a:t>
            </a:r>
            <a:endParaRPr lang="uk-U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7647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268760"/>
            <a:ext cx="8784976" cy="44196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>Так </a:t>
            </a:r>
            <a:r>
              <a:rPr lang="en-US" dirty="0" smtClean="0"/>
              <a:t>CLARE  </a:t>
            </a:r>
            <a:r>
              <a:rPr lang="ru-RU" b="1" dirty="0" err="1" smtClean="0"/>
              <a:t>грам</a:t>
            </a:r>
            <a:r>
              <a:rPr lang="ru-RU" b="1" dirty="0" smtClean="0"/>
              <a:t> ( – )</a:t>
            </a:r>
            <a:r>
              <a:rPr lang="ru-RU" dirty="0" smtClean="0"/>
              <a:t>  чаще всего ассоциирован: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 </a:t>
            </a:r>
            <a:r>
              <a:rPr lang="en-US" dirty="0" err="1" smtClean="0"/>
              <a:t>Haemophilus</a:t>
            </a:r>
            <a:r>
              <a:rPr lang="en-US" dirty="0" smtClean="0"/>
              <a:t> influenza</a:t>
            </a:r>
            <a:r>
              <a:rPr lang="ru-RU" dirty="0" smtClean="0"/>
              <a:t> (</a:t>
            </a:r>
            <a:r>
              <a:rPr lang="ru-RU" sz="2400" dirty="0" smtClean="0"/>
              <a:t>гемофильная палочка – </a:t>
            </a:r>
            <a:r>
              <a:rPr lang="ru-RU" sz="2400" dirty="0" err="1" smtClean="0"/>
              <a:t>грам</a:t>
            </a:r>
            <a:r>
              <a:rPr lang="ru-RU" dirty="0" smtClean="0"/>
              <a:t> (–)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Pseudomonas</a:t>
            </a:r>
            <a:r>
              <a:rPr lang="ru-RU" dirty="0" smtClean="0"/>
              <a:t> (</a:t>
            </a:r>
            <a:r>
              <a:rPr lang="ru-RU" sz="2400" dirty="0" err="1" smtClean="0"/>
              <a:t>протеобактерия</a:t>
            </a:r>
            <a:r>
              <a:rPr lang="ru-RU" sz="2400" dirty="0" smtClean="0"/>
              <a:t> – </a:t>
            </a:r>
            <a:r>
              <a:rPr lang="ru-RU" sz="2400" dirty="0" err="1" smtClean="0"/>
              <a:t>грам</a:t>
            </a:r>
            <a:r>
              <a:rPr lang="ru-RU" sz="2400" dirty="0" smtClean="0"/>
              <a:t> </a:t>
            </a:r>
            <a:r>
              <a:rPr lang="ru-RU" dirty="0" smtClean="0"/>
              <a:t>(–) 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 </a:t>
            </a:r>
            <a:r>
              <a:rPr lang="en-US" dirty="0" err="1" smtClean="0"/>
              <a:t>Serratia</a:t>
            </a:r>
            <a:r>
              <a:rPr lang="ru-RU" dirty="0" smtClean="0"/>
              <a:t> (</a:t>
            </a:r>
            <a:r>
              <a:rPr lang="ru-RU" sz="2400" dirty="0" smtClean="0"/>
              <a:t>факультативно анаэробная </a:t>
            </a:r>
            <a:r>
              <a:rPr lang="ru-RU" sz="2400" dirty="0" err="1" smtClean="0"/>
              <a:t>грам</a:t>
            </a:r>
            <a:r>
              <a:rPr lang="ru-RU" sz="2400" dirty="0" smtClean="0"/>
              <a:t> </a:t>
            </a:r>
            <a:r>
              <a:rPr lang="ru-RU" dirty="0" smtClean="0"/>
              <a:t>(–)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Aeromonas</a:t>
            </a:r>
            <a:r>
              <a:rPr lang="ru-RU" dirty="0" smtClean="0"/>
              <a:t> (</a:t>
            </a:r>
            <a:r>
              <a:rPr lang="ru-RU" sz="2400" dirty="0" err="1" smtClean="0"/>
              <a:t>аэромонада</a:t>
            </a:r>
            <a:r>
              <a:rPr lang="ru-RU" sz="2400" dirty="0" smtClean="0"/>
              <a:t> </a:t>
            </a:r>
            <a:r>
              <a:rPr lang="ru-RU" sz="2400" dirty="0" err="1" smtClean="0"/>
              <a:t>грам</a:t>
            </a:r>
            <a:r>
              <a:rPr lang="ru-RU" sz="2400" dirty="0" smtClean="0"/>
              <a:t> </a:t>
            </a:r>
            <a:r>
              <a:rPr lang="ru-RU" dirty="0" smtClean="0"/>
              <a:t>(–)</a:t>
            </a:r>
            <a:endParaRPr lang="uk-UA" dirty="0" smtClean="0"/>
          </a:p>
        </p:txBody>
      </p:sp>
    </p:spTree>
    <p:extLst>
      <p:ext uri="{BB962C8B-B14F-4D97-AF65-F5344CB8AC3E}">
        <p14:creationId xmlns:p14="http://schemas.microsoft.com/office/powerpoint/2010/main" val="36775468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239000" cy="1143000"/>
          </a:xfrm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dirty="0" smtClean="0"/>
              <a:t>CLARE</a:t>
            </a:r>
            <a:r>
              <a:rPr lang="ru-RU" b="1" dirty="0" smtClean="0"/>
              <a:t>      </a:t>
            </a:r>
            <a:r>
              <a:rPr lang="ru-RU" b="1" dirty="0" err="1" smtClean="0"/>
              <a:t>грам</a:t>
            </a:r>
            <a:r>
              <a:rPr lang="ru-RU" b="1" dirty="0"/>
              <a:t> </a:t>
            </a:r>
            <a:r>
              <a:rPr lang="ru-RU" b="1" dirty="0" smtClean="0"/>
              <a:t>(–)</a:t>
            </a:r>
            <a:r>
              <a:rPr lang="ru-RU" dirty="0" smtClean="0"/>
              <a:t> 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920200"/>
            <a:ext cx="4104456" cy="4389120"/>
          </a:xfrm>
        </p:spPr>
        <p:txBody>
          <a:bodyPr>
            <a:normAutofit/>
          </a:bodyPr>
          <a:lstStyle/>
          <a:p>
            <a:r>
              <a:rPr lang="en-US" sz="2000" dirty="0" err="1" smtClean="0"/>
              <a:t>Haemophilus</a:t>
            </a:r>
            <a:r>
              <a:rPr lang="en-US" sz="2000" dirty="0" smtClean="0"/>
              <a:t> influenza</a:t>
            </a:r>
            <a:r>
              <a:rPr lang="ru-RU" sz="2000" dirty="0" smtClean="0"/>
              <a:t> </a:t>
            </a:r>
            <a:r>
              <a:rPr lang="ru-RU" sz="2000" i="1" dirty="0" smtClean="0"/>
              <a:t>(гемофильная палочка)</a:t>
            </a:r>
          </a:p>
          <a:p>
            <a:pPr>
              <a:lnSpc>
                <a:spcPct val="150000"/>
              </a:lnSpc>
            </a:pPr>
            <a:r>
              <a:rPr lang="en-US" sz="2000" dirty="0" smtClean="0"/>
              <a:t>Pseudomonas</a:t>
            </a:r>
            <a:r>
              <a:rPr lang="ru-RU" sz="2000" dirty="0" smtClean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000" dirty="0"/>
              <a:t> </a:t>
            </a:r>
            <a:r>
              <a:rPr lang="ru-RU" sz="2000" dirty="0" smtClean="0"/>
              <a:t>      </a:t>
            </a:r>
            <a:r>
              <a:rPr lang="ru-RU" sz="2000" i="1" dirty="0" smtClean="0"/>
              <a:t>(</a:t>
            </a:r>
            <a:r>
              <a:rPr lang="ru-RU" sz="2000" i="1" dirty="0" err="1" smtClean="0"/>
              <a:t>протеобактерия</a:t>
            </a:r>
            <a:r>
              <a:rPr lang="ru-RU" sz="2000" i="1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sz="2000" dirty="0" err="1" smtClean="0"/>
              <a:t>Serratia</a:t>
            </a:r>
            <a:r>
              <a:rPr lang="ru-RU" sz="2000" dirty="0" smtClean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000" dirty="0"/>
              <a:t> </a:t>
            </a:r>
            <a:r>
              <a:rPr lang="ru-RU" sz="2000" dirty="0" smtClean="0"/>
              <a:t>      </a:t>
            </a:r>
            <a:r>
              <a:rPr lang="ru-RU" sz="2000" i="1" dirty="0" smtClean="0"/>
              <a:t>(факультативно анаэробная)</a:t>
            </a:r>
          </a:p>
          <a:p>
            <a:pPr>
              <a:lnSpc>
                <a:spcPct val="150000"/>
              </a:lnSpc>
            </a:pPr>
            <a:r>
              <a:rPr lang="en-US" sz="2000" dirty="0" err="1" smtClean="0"/>
              <a:t>Aeromonas</a:t>
            </a:r>
            <a:r>
              <a:rPr lang="ru-RU" sz="2000" dirty="0" smtClean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000" dirty="0"/>
              <a:t> </a:t>
            </a:r>
            <a:r>
              <a:rPr lang="ru-RU" sz="2000" dirty="0" smtClean="0"/>
              <a:t>       </a:t>
            </a:r>
            <a:r>
              <a:rPr lang="ru-RU" sz="2000" i="1" dirty="0" smtClean="0"/>
              <a:t>(</a:t>
            </a:r>
            <a:r>
              <a:rPr lang="ru-RU" sz="2000" i="1" dirty="0" err="1" smtClean="0"/>
              <a:t>аэромонада</a:t>
            </a:r>
            <a:r>
              <a:rPr lang="ru-RU" sz="2000" i="1" dirty="0" smtClean="0"/>
              <a:t>)</a:t>
            </a:r>
            <a:endParaRPr lang="uk-UA" sz="2000" i="1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Аминогликозиды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err="1" smtClean="0"/>
              <a:t>Фторхинолоны</a:t>
            </a:r>
            <a:endParaRPr lang="ru-RU" dirty="0" smtClean="0"/>
          </a:p>
          <a:p>
            <a:endParaRPr lang="uk-UA" dirty="0"/>
          </a:p>
        </p:txBody>
      </p:sp>
      <p:pic>
        <p:nvPicPr>
          <p:cNvPr id="9" name="Рисунок 8" descr="http://www.osp.ru/data/560/164/1228/18_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642" y="2492895"/>
            <a:ext cx="1830694" cy="1800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http://dic.academic.ru/pictures/wiki/files/52/400px-Roxithromycin.svg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085184"/>
            <a:ext cx="2088232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89916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848872" cy="1503040"/>
          </a:xfrm>
        </p:spPr>
        <p:txBody>
          <a:bodyPr>
            <a:noAutofit/>
          </a:bodyPr>
          <a:lstStyle/>
          <a:p>
            <a:pPr algn="ctr"/>
            <a:r>
              <a:rPr lang="en-US" sz="4400" dirty="0" smtClean="0"/>
              <a:t>CLPU </a:t>
            </a:r>
            <a:r>
              <a:rPr lang="ru-RU" sz="4400" dirty="0" smtClean="0"/>
              <a:t> и </a:t>
            </a:r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ru-RU" sz="4400" dirty="0" smtClean="0"/>
              <a:t>инфильтративный кератит </a:t>
            </a:r>
            <a:endParaRPr lang="uk-UA" sz="4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1916832"/>
            <a:ext cx="2376264" cy="533400"/>
          </a:xfrm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/>
          <a:p>
            <a:pPr algn="ctr"/>
            <a:r>
              <a:rPr lang="ru-RU" sz="3600" dirty="0" err="1" smtClean="0"/>
              <a:t>грам</a:t>
            </a:r>
            <a:r>
              <a:rPr lang="ru-RU" sz="3600" dirty="0" smtClean="0"/>
              <a:t> </a:t>
            </a:r>
            <a:r>
              <a:rPr lang="en-US" sz="3600" dirty="0" smtClean="0"/>
              <a:t>(</a:t>
            </a:r>
            <a:r>
              <a:rPr lang="ru-RU" sz="3600" dirty="0" smtClean="0"/>
              <a:t>+</a:t>
            </a:r>
            <a:r>
              <a:rPr lang="en-US" sz="3600" dirty="0" smtClean="0"/>
              <a:t>)</a:t>
            </a:r>
            <a:endParaRPr lang="uk-UA" sz="36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899592" y="2605989"/>
            <a:ext cx="4096123" cy="384048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Staphylococcus aureus</a:t>
            </a:r>
            <a:r>
              <a:rPr lang="ru-RU" dirty="0" smtClean="0"/>
              <a:t> (золотистый стафилококк</a:t>
            </a:r>
            <a:r>
              <a:rPr lang="en-US" dirty="0" smtClean="0"/>
              <a:t>)</a:t>
            </a:r>
            <a:r>
              <a:rPr lang="ru-RU" dirty="0" smtClean="0"/>
              <a:t>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Streptococcus </a:t>
            </a:r>
            <a:r>
              <a:rPr lang="en-US" dirty="0"/>
              <a:t>pneumoniae </a:t>
            </a:r>
            <a:r>
              <a:rPr lang="ru-RU" dirty="0" smtClean="0"/>
              <a:t>(пневмококк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uk-UA" dirty="0" smtClean="0"/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4716016" y="2060848"/>
            <a:ext cx="4041775" cy="3672408"/>
          </a:xfrm>
        </p:spPr>
        <p:txBody>
          <a:bodyPr/>
          <a:lstStyle/>
          <a:p>
            <a:r>
              <a:rPr lang="ru-RU" dirty="0" smtClean="0"/>
              <a:t>Цефалоспорины 4-го поколения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err="1" smtClean="0"/>
              <a:t>фторхинолоны</a:t>
            </a:r>
            <a:endParaRPr lang="uk-UA" dirty="0"/>
          </a:p>
        </p:txBody>
      </p:sp>
      <p:pic>
        <p:nvPicPr>
          <p:cNvPr id="11" name="Рисунок 10" descr="http://farmf.ru/data/uploads/allpages/img-lekcii/farm-himiya/cefalosporiny-tetracikliny/0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564904"/>
            <a:ext cx="2059917" cy="1275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http://medi.ru/doc/260220a.gif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7168" y="4581128"/>
            <a:ext cx="2927533" cy="1726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527" y="5364266"/>
            <a:ext cx="1872208" cy="13670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501006"/>
            <a:ext cx="3281063" cy="13671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36910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 smtClean="0"/>
              <a:t>Связь между бактериальной контаминацией контактной линзы и воспалительными  проявлениями поверхности глаза не так прямолинейна</a:t>
            </a:r>
            <a:endParaRPr lang="uk-UA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Дополнительные факторы влияния</a:t>
            </a:r>
          </a:p>
          <a:p>
            <a:pPr marL="0" indent="0">
              <a:buNone/>
            </a:pPr>
            <a:r>
              <a:rPr lang="ru-RU" dirty="0" smtClean="0"/>
              <a:t>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i="1" dirty="0" smtClean="0"/>
              <a:t>депозиты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i="1" dirty="0" smtClean="0"/>
              <a:t>дефекты линзы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i="1" dirty="0" smtClean="0"/>
              <a:t> гипоксия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i="1" dirty="0" smtClean="0"/>
              <a:t> </a:t>
            </a:r>
            <a:r>
              <a:rPr lang="ru-RU" sz="2000" i="1" dirty="0" err="1"/>
              <a:t>цитотоксичность</a:t>
            </a:r>
            <a:r>
              <a:rPr lang="ru-RU" sz="2000" i="1" dirty="0"/>
              <a:t> </a:t>
            </a:r>
            <a:r>
              <a:rPr lang="ru-RU" sz="2000" i="1" dirty="0" smtClean="0"/>
              <a:t>растворов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i="1" dirty="0" smtClean="0"/>
              <a:t>изменение </a:t>
            </a:r>
            <a:r>
              <a:rPr lang="ru-RU" sz="2000" i="1" dirty="0"/>
              <a:t>рН  </a:t>
            </a:r>
            <a:endParaRPr lang="ru-RU" sz="2000" i="1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sz="2000" i="1" dirty="0" smtClean="0"/>
              <a:t>концентрация </a:t>
            </a:r>
            <a:r>
              <a:rPr lang="ru-RU" sz="2000" i="1" dirty="0"/>
              <a:t>кислорода и </a:t>
            </a:r>
            <a:r>
              <a:rPr lang="ru-RU" sz="2000" i="1" dirty="0" smtClean="0"/>
              <a:t>СО</a:t>
            </a:r>
            <a:r>
              <a:rPr lang="ru-RU" sz="2000" i="1" baseline="-25000" dirty="0" smtClean="0"/>
              <a:t>2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i="1" dirty="0" smtClean="0"/>
              <a:t>резистентность поверхности глаза</a:t>
            </a:r>
            <a:endParaRPr lang="uk-UA" sz="2000" i="1" dirty="0"/>
          </a:p>
        </p:txBody>
      </p:sp>
    </p:spTree>
    <p:extLst>
      <p:ext uri="{BB962C8B-B14F-4D97-AF65-F5344CB8AC3E}">
        <p14:creationId xmlns:p14="http://schemas.microsoft.com/office/powerpoint/2010/main" val="14442651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61662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dirty="0"/>
              <a:t>как оценивать флору </a:t>
            </a:r>
            <a:r>
              <a:rPr lang="ru-RU" dirty="0" smtClean="0"/>
              <a:t>при </a:t>
            </a:r>
            <a:r>
              <a:rPr lang="ru-RU" dirty="0"/>
              <a:t>пользовании </a:t>
            </a:r>
            <a:r>
              <a:rPr lang="ru-RU" dirty="0" smtClean="0"/>
              <a:t>КЛ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что </a:t>
            </a:r>
            <a:r>
              <a:rPr lang="ru-RU" dirty="0"/>
              <a:t>такое сапрофитная флора для поверхности глаза в период пользования </a:t>
            </a:r>
            <a:r>
              <a:rPr lang="ru-RU" dirty="0" smtClean="0"/>
              <a:t>КЛ </a:t>
            </a:r>
          </a:p>
          <a:p>
            <a:pPr>
              <a:lnSpc>
                <a:spcPct val="150000"/>
              </a:lnSpc>
            </a:pPr>
            <a:r>
              <a:rPr lang="ru-RU" dirty="0"/>
              <a:t>к</a:t>
            </a:r>
            <a:r>
              <a:rPr lang="ru-RU" dirty="0" smtClean="0"/>
              <a:t>акая </a:t>
            </a:r>
            <a:r>
              <a:rPr lang="ru-RU" dirty="0"/>
              <a:t>инфекция может быть патогенной и вызвать осложнения.</a:t>
            </a:r>
            <a:endParaRPr lang="uk-UA" dirty="0"/>
          </a:p>
          <a:p>
            <a:pPr>
              <a:lnSpc>
                <a:spcPct val="150000"/>
              </a:lnSpc>
            </a:pPr>
            <a:r>
              <a:rPr lang="ru-RU" dirty="0" smtClean="0"/>
              <a:t>какие </a:t>
            </a:r>
            <a:r>
              <a:rPr lang="ru-RU" dirty="0"/>
              <a:t>механизмы профилактики бактериальной колонизации и связанных с ней </a:t>
            </a:r>
            <a:r>
              <a:rPr lang="ru-RU" dirty="0" err="1"/>
              <a:t>ленс</a:t>
            </a:r>
            <a:r>
              <a:rPr lang="ru-RU" dirty="0"/>
              <a:t> </a:t>
            </a:r>
            <a:r>
              <a:rPr lang="ru-RU" dirty="0" err="1"/>
              <a:t>индуцированых</a:t>
            </a:r>
            <a:r>
              <a:rPr lang="ru-RU" dirty="0"/>
              <a:t> осложнений</a:t>
            </a:r>
            <a:r>
              <a:rPr lang="ru-RU" dirty="0" smtClean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493422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20688"/>
            <a:ext cx="8219256" cy="604867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>В конъюнктивальном мешке всегда присутствует сапрофитная флора  - симбионты.</a:t>
            </a:r>
            <a:endParaRPr lang="uk-UA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Большинство </a:t>
            </a:r>
            <a:r>
              <a:rPr lang="ru-RU" dirty="0"/>
              <a:t>микроорганизмов удаляются с поверхности глаза путём механической защиты и только очень небольшое кол-во </a:t>
            </a:r>
            <a:r>
              <a:rPr lang="ru-RU" dirty="0" err="1"/>
              <a:t>микробиота</a:t>
            </a:r>
            <a:r>
              <a:rPr lang="ru-RU" dirty="0"/>
              <a:t> остаётся на роговице.</a:t>
            </a:r>
            <a:endParaRPr lang="uk-UA" dirty="0"/>
          </a:p>
          <a:p>
            <a:pPr>
              <a:lnSpc>
                <a:spcPct val="150000"/>
              </a:lnSpc>
            </a:pPr>
            <a:r>
              <a:rPr lang="ru-RU" dirty="0"/>
              <a:t>Поэтому здоровая роговица считается стерильной. </a:t>
            </a:r>
            <a:endParaRPr lang="uk-UA" dirty="0"/>
          </a:p>
          <a:p>
            <a:pPr>
              <a:lnSpc>
                <a:spcPct val="150000"/>
              </a:lnSpc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70009931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784976" cy="11430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Значение </a:t>
            </a:r>
            <a:r>
              <a:rPr lang="ru-RU" sz="3200" dirty="0" err="1" smtClean="0"/>
              <a:t>микробиотов</a:t>
            </a:r>
            <a:r>
              <a:rPr lang="ru-RU" sz="3200" dirty="0" smtClean="0"/>
              <a:t>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>(нормальной микрофлоры) 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>в регуляции  биоценоза </a:t>
            </a:r>
            <a:r>
              <a:rPr lang="ru-RU" sz="3200" dirty="0"/>
              <a:t>поверхности глаза</a:t>
            </a:r>
            <a:r>
              <a:rPr lang="ru-RU" sz="3200" dirty="0" smtClean="0"/>
              <a:t>.</a:t>
            </a:r>
            <a:endParaRPr lang="uk-UA" sz="7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44824"/>
            <a:ext cx="7848872" cy="4824536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Бактерии </a:t>
            </a:r>
            <a:r>
              <a:rPr lang="ru-RU" dirty="0" smtClean="0"/>
              <a:t>симбионты вырабатывают </a:t>
            </a:r>
            <a:r>
              <a:rPr lang="ru-RU" dirty="0" err="1"/>
              <a:t>бактериоцины</a:t>
            </a:r>
            <a:r>
              <a:rPr lang="ru-RU" dirty="0"/>
              <a:t> и токсины, которые необходимы для доминирования  и выживания в микросреде. Они угнетают жизнедеятельность конкурирующей патогенной флоры</a:t>
            </a:r>
            <a:r>
              <a:rPr lang="ru-RU" dirty="0" smtClean="0"/>
              <a:t>.</a:t>
            </a:r>
            <a:r>
              <a:rPr lang="uk-UA" sz="2200" b="1" dirty="0" smtClean="0"/>
              <a:t> </a:t>
            </a:r>
            <a:endParaRPr lang="en-US" sz="2200" b="1" dirty="0" smtClean="0"/>
          </a:p>
          <a:p>
            <a:endParaRPr lang="uk-UA" sz="2200" b="1" dirty="0" smtClean="0"/>
          </a:p>
          <a:p>
            <a:r>
              <a:rPr lang="uk-UA" sz="2200" b="1" dirty="0"/>
              <a:t>(</a:t>
            </a:r>
            <a:r>
              <a:rPr lang="uk-UA" sz="2200" b="1" dirty="0" err="1" smtClean="0"/>
              <a:t>Бактериоцины</a:t>
            </a:r>
            <a:r>
              <a:rPr lang="uk-UA" sz="2200" b="1" dirty="0"/>
              <a:t> — </a:t>
            </a:r>
            <a:r>
              <a:rPr lang="uk-UA" sz="2200" b="1" dirty="0" err="1"/>
              <a:t>специфические</a:t>
            </a:r>
            <a:r>
              <a:rPr lang="uk-UA" sz="2200" b="1" dirty="0"/>
              <a:t> </a:t>
            </a:r>
            <a:r>
              <a:rPr lang="uk-UA" sz="2200" b="1" dirty="0" smtClean="0"/>
              <a:t> </a:t>
            </a:r>
            <a:r>
              <a:rPr lang="uk-UA" sz="2200" b="1" dirty="0" err="1" smtClean="0"/>
              <a:t>белки</a:t>
            </a:r>
            <a:r>
              <a:rPr lang="uk-UA" sz="2200" b="1" dirty="0" smtClean="0"/>
              <a:t>, </a:t>
            </a:r>
            <a:r>
              <a:rPr lang="uk-UA" sz="2200" b="1" dirty="0" err="1" smtClean="0"/>
              <a:t>вырабатываемые</a:t>
            </a:r>
            <a:r>
              <a:rPr lang="uk-UA" sz="2200" b="1" dirty="0" smtClean="0"/>
              <a:t> </a:t>
            </a:r>
            <a:r>
              <a:rPr lang="uk-UA" sz="2200" b="1" dirty="0" err="1"/>
              <a:t>некоторыми</a:t>
            </a:r>
            <a:r>
              <a:rPr lang="uk-UA" sz="2200" b="1" dirty="0"/>
              <a:t> </a:t>
            </a:r>
            <a:r>
              <a:rPr lang="uk-UA" sz="2200" b="1" dirty="0" err="1" smtClean="0"/>
              <a:t>бактериями</a:t>
            </a:r>
            <a:r>
              <a:rPr lang="uk-UA" sz="2200" b="1" dirty="0" smtClean="0"/>
              <a:t> и      </a:t>
            </a:r>
            <a:r>
              <a:rPr lang="uk-UA" sz="2200" b="1" dirty="0" err="1" smtClean="0"/>
              <a:t>подавляющие</a:t>
            </a:r>
            <a:r>
              <a:rPr lang="uk-UA" sz="2200" b="1" dirty="0" smtClean="0"/>
              <a:t> </a:t>
            </a:r>
            <a:r>
              <a:rPr lang="uk-UA" sz="2200" b="1" dirty="0" err="1"/>
              <a:t>жизнедеятельность</a:t>
            </a:r>
            <a:r>
              <a:rPr lang="uk-UA" sz="2200" b="1" dirty="0"/>
              <a:t> </a:t>
            </a:r>
            <a:r>
              <a:rPr lang="uk-UA" sz="2200" b="1" dirty="0" err="1"/>
              <a:t>клеток</a:t>
            </a:r>
            <a:r>
              <a:rPr lang="uk-UA" sz="2200" b="1" dirty="0"/>
              <a:t> других </a:t>
            </a:r>
            <a:r>
              <a:rPr lang="uk-UA" sz="2200" b="1" dirty="0" err="1" smtClean="0"/>
              <a:t>штаммов</a:t>
            </a:r>
            <a:r>
              <a:rPr lang="uk-UA" sz="2200" b="1" dirty="0" smtClean="0"/>
              <a:t> того </a:t>
            </a:r>
            <a:r>
              <a:rPr lang="uk-UA" sz="2200" b="1" dirty="0"/>
              <a:t>же </a:t>
            </a:r>
            <a:r>
              <a:rPr lang="uk-UA" sz="2200" b="1" dirty="0" err="1"/>
              <a:t>вида</a:t>
            </a:r>
            <a:r>
              <a:rPr lang="uk-UA" sz="2200" b="1" dirty="0"/>
              <a:t> </a:t>
            </a:r>
            <a:r>
              <a:rPr lang="uk-UA" sz="2200" b="1" dirty="0" err="1"/>
              <a:t>или</a:t>
            </a:r>
            <a:r>
              <a:rPr lang="uk-UA" sz="2200" b="1" dirty="0"/>
              <a:t> </a:t>
            </a:r>
            <a:r>
              <a:rPr lang="uk-UA" sz="2200" b="1" dirty="0" err="1"/>
              <a:t>родственных</a:t>
            </a:r>
            <a:r>
              <a:rPr lang="uk-UA" sz="2200" b="1" dirty="0"/>
              <a:t> </a:t>
            </a:r>
            <a:r>
              <a:rPr lang="uk-UA" sz="2200" b="1" dirty="0" err="1"/>
              <a:t>видов</a:t>
            </a:r>
            <a:r>
              <a:rPr lang="uk-UA" sz="2200" b="1" dirty="0"/>
              <a:t> </a:t>
            </a:r>
            <a:r>
              <a:rPr lang="uk-UA" sz="2200" b="1" dirty="0" err="1" smtClean="0"/>
              <a:t>бактерий</a:t>
            </a:r>
            <a:r>
              <a:rPr lang="ru-RU" sz="2200" b="1" dirty="0"/>
              <a:t>)</a:t>
            </a:r>
            <a:endParaRPr lang="ru-RU" sz="2200" b="1" dirty="0" smtClean="0"/>
          </a:p>
          <a:p>
            <a:endParaRPr lang="uk-UA" sz="2200" b="1" dirty="0"/>
          </a:p>
          <a:p>
            <a:r>
              <a:rPr lang="ru-RU" dirty="0" smtClean="0"/>
              <a:t>В </a:t>
            </a:r>
            <a:r>
              <a:rPr lang="ru-RU" dirty="0"/>
              <a:t>сочетании с  компонентами слезы ( муцином, лизоцимом, лизином, липидами, </a:t>
            </a:r>
            <a:r>
              <a:rPr lang="ru-RU" dirty="0" err="1"/>
              <a:t>лактоферонами</a:t>
            </a:r>
            <a:r>
              <a:rPr lang="ru-RU" dirty="0"/>
              <a:t>, иммуноглобулинами) к которым они </a:t>
            </a:r>
            <a:r>
              <a:rPr lang="ru-RU" dirty="0" err="1"/>
              <a:t>резистентны</a:t>
            </a:r>
            <a:r>
              <a:rPr lang="ru-RU" dirty="0"/>
              <a:t>  </a:t>
            </a:r>
            <a:r>
              <a:rPr lang="ru-RU" dirty="0" err="1" smtClean="0"/>
              <a:t>бактериоцины</a:t>
            </a:r>
            <a:r>
              <a:rPr lang="ru-RU" dirty="0" smtClean="0"/>
              <a:t> являются </a:t>
            </a:r>
            <a:r>
              <a:rPr lang="ru-RU" dirty="0"/>
              <a:t>селективно токсичны для не симбионтов.</a:t>
            </a:r>
            <a:endParaRPr lang="uk-UA" dirty="0"/>
          </a:p>
          <a:p>
            <a:pPr marL="0" indent="0">
              <a:buNone/>
            </a:pPr>
            <a:r>
              <a:rPr lang="ru-RU" dirty="0" smtClean="0"/>
              <a:t>     </a:t>
            </a:r>
          </a:p>
          <a:p>
            <a:pPr marL="0" indent="0" algn="just">
              <a:buNone/>
            </a:pPr>
            <a:r>
              <a:rPr lang="ru-RU" u="sng" dirty="0" smtClean="0"/>
              <a:t> </a:t>
            </a:r>
            <a:r>
              <a:rPr lang="ru-RU" b="1" i="1" u="sng" dirty="0">
                <a:solidFill>
                  <a:srgbClr val="FF0000"/>
                </a:solidFill>
              </a:rPr>
              <a:t>С</a:t>
            </a:r>
            <a:r>
              <a:rPr lang="ru-RU" b="1" i="1" u="sng" dirty="0" smtClean="0">
                <a:solidFill>
                  <a:srgbClr val="FF0000"/>
                </a:solidFill>
              </a:rPr>
              <a:t>имбионты  в </a:t>
            </a:r>
            <a:r>
              <a:rPr lang="ru-RU" b="1" i="1" u="sng" dirty="0">
                <a:solidFill>
                  <a:srgbClr val="FF0000"/>
                </a:solidFill>
              </a:rPr>
              <a:t>сочетании с компонентами слезы являются  механизмом защиты глаза от патогенной флоры и вызываемого её воспаления</a:t>
            </a:r>
            <a:r>
              <a:rPr lang="ru-RU" b="1" i="1" u="sng" dirty="0" smtClean="0">
                <a:solidFill>
                  <a:srgbClr val="FF0000"/>
                </a:solidFill>
              </a:rPr>
              <a:t>.</a:t>
            </a:r>
            <a:endParaRPr lang="uk-UA" b="1" i="1" u="sng" dirty="0">
              <a:solidFill>
                <a:srgbClr val="FF0000"/>
              </a:solidFill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3927133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31088" cy="1143000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Какая флора является 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ru-RU" sz="4000" dirty="0" err="1" smtClean="0"/>
              <a:t>симбионтной</a:t>
            </a:r>
            <a:r>
              <a:rPr lang="ru-RU" sz="4000" dirty="0" smtClean="0"/>
              <a:t> </a:t>
            </a:r>
            <a:r>
              <a:rPr lang="ru-RU" sz="4000" dirty="0"/>
              <a:t>для глаза</a:t>
            </a:r>
            <a:r>
              <a:rPr lang="ru-RU" sz="4000" dirty="0" smtClean="0"/>
              <a:t>?</a:t>
            </a:r>
            <a:endParaRPr lang="uk-UA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Сложность в оценке </a:t>
            </a:r>
            <a:r>
              <a:rPr lang="ru-RU" dirty="0" smtClean="0"/>
              <a:t> симбионтов:</a:t>
            </a:r>
            <a:endParaRPr lang="en-US" dirty="0" smtClean="0"/>
          </a:p>
          <a:p>
            <a:r>
              <a:rPr lang="ru-RU" dirty="0" smtClean="0"/>
              <a:t>невозможность </a:t>
            </a:r>
            <a:r>
              <a:rPr lang="ru-RU" dirty="0"/>
              <a:t>культивирования более чем 50% представителей </a:t>
            </a:r>
            <a:r>
              <a:rPr lang="ru-RU" dirty="0" err="1"/>
              <a:t>нормофлоры</a:t>
            </a:r>
            <a:r>
              <a:rPr lang="ru-RU" dirty="0"/>
              <a:t> 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Все </a:t>
            </a:r>
            <a:r>
              <a:rPr lang="ru-RU" dirty="0"/>
              <a:t>методы основаны на изучении чистых </a:t>
            </a:r>
            <a:r>
              <a:rPr lang="ru-RU" dirty="0" smtClean="0"/>
              <a:t>культур и это исключает </a:t>
            </a:r>
            <a:r>
              <a:rPr lang="ru-RU" dirty="0"/>
              <a:t>возможность получить информацию о </a:t>
            </a:r>
            <a:r>
              <a:rPr lang="ru-RU" dirty="0" smtClean="0"/>
              <a:t>«системе»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10456794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031088" cy="2088232"/>
          </a:xfrm>
        </p:spPr>
        <p:txBody>
          <a:bodyPr>
            <a:noAutofit/>
          </a:bodyPr>
          <a:lstStyle/>
          <a:p>
            <a:pPr algn="ctr"/>
            <a:r>
              <a:rPr lang="ru-RU" sz="2800" dirty="0"/>
              <a:t>Н</a:t>
            </a:r>
            <a:r>
              <a:rPr lang="ru-RU" sz="2800" dirty="0" smtClean="0"/>
              <a:t>аиболее частой флорой </a:t>
            </a:r>
            <a:br>
              <a:rPr lang="ru-RU" sz="2800" dirty="0" smtClean="0"/>
            </a:br>
            <a:r>
              <a:rPr lang="ru-RU" sz="2800" dirty="0" smtClean="0"/>
              <a:t>поверхности глаза является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ru-RU" sz="2800" dirty="0" smtClean="0"/>
              <a:t>стафилококк </a:t>
            </a:r>
            <a:r>
              <a:rPr lang="ru-RU" sz="2800" dirty="0" err="1" smtClean="0"/>
              <a:t>эпидермальный</a:t>
            </a:r>
            <a:r>
              <a:rPr lang="en-US" sz="2800" dirty="0"/>
              <a:t>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2800" dirty="0" smtClean="0"/>
              <a:t>(</a:t>
            </a:r>
            <a:r>
              <a:rPr lang="en-US" sz="2800" dirty="0"/>
              <a:t>staphylococcus </a:t>
            </a:r>
            <a:r>
              <a:rPr lang="en-US" sz="2800" dirty="0" smtClean="0"/>
              <a:t>epidermidis)</a:t>
            </a:r>
            <a:endParaRPr lang="uk-UA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060848"/>
            <a:ext cx="8424936" cy="4419600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Это </a:t>
            </a:r>
            <a:r>
              <a:rPr lang="ru-RU" sz="3200" i="1" u="sng" dirty="0" smtClean="0">
                <a:solidFill>
                  <a:schemeClr val="bg1">
                    <a:lumMod val="50000"/>
                  </a:schemeClr>
                </a:solidFill>
              </a:rPr>
              <a:t>аэробные </a:t>
            </a:r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бактерии. В связи с этим:</a:t>
            </a:r>
          </a:p>
          <a:p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условия гипоксии убивают симбионтов на поверхности глаза.</a:t>
            </a:r>
            <a:endParaRPr lang="uk-UA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С 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возрастом количество микроорганизмов на поверхности глаза растёт, максимальный титр в возрасте 30 -50 лет.</a:t>
            </a:r>
            <a:endParaRPr lang="uk-UA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С 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возрастом увеличивается количество </a:t>
            </a:r>
            <a:r>
              <a:rPr lang="ru-RU" dirty="0" err="1" smtClean="0">
                <a:solidFill>
                  <a:schemeClr val="bg1">
                    <a:lumMod val="50000"/>
                  </a:schemeClr>
                </a:solidFill>
              </a:rPr>
              <a:t>грам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–</a:t>
            </a:r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  <a:endParaRPr lang="uk-UA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   флоры</a:t>
            </a:r>
          </a:p>
          <a:p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Нет значительных вариаций флоры в зависимости от географического  региона проживания.</a:t>
            </a:r>
            <a:endParaRPr lang="uk-UA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67544254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031088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Аэробные бактерии. </a:t>
            </a:r>
            <a:br>
              <a:rPr lang="ru-RU" sz="3200" dirty="0" smtClean="0"/>
            </a:br>
            <a:r>
              <a:rPr lang="ru-RU" sz="3200" dirty="0" smtClean="0"/>
              <a:t>Насколько </a:t>
            </a:r>
            <a:r>
              <a:rPr lang="ru-RU" sz="3200" dirty="0" err="1" smtClean="0"/>
              <a:t>важнен</a:t>
            </a:r>
            <a:r>
              <a:rPr lang="ru-RU" sz="3200" dirty="0" smtClean="0"/>
              <a:t> кислород?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628800"/>
            <a:ext cx="7971656" cy="504056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Многие </a:t>
            </a:r>
            <a:r>
              <a:rPr lang="ru-RU" dirty="0"/>
              <a:t>работы свидетельствуют о снижении титра симбионтов при пользовании МКЛ, особенно пролонгированного ношения и одновременного повышения титра патогенов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Для микробной колонизации  важнее кислородная трансмиссия, чем длительность пользования линзами.</a:t>
            </a:r>
          </a:p>
          <a:p>
            <a:endParaRPr lang="ru-RU" dirty="0" smtClean="0"/>
          </a:p>
          <a:p>
            <a:r>
              <a:rPr lang="ru-RU" dirty="0" smtClean="0"/>
              <a:t>Кислородная трансмиссия – ключевой фактор безопасности – влияет на состав симбионтов, а значит играет важную роль в защите поверхности глаза.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uk-UA" dirty="0" smtClean="0"/>
          </a:p>
          <a:p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30866711"/>
      </p:ext>
    </p:extLst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-99392"/>
            <a:ext cx="8229600" cy="1728192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«</a:t>
            </a:r>
            <a:r>
              <a:rPr lang="ru-RU" sz="3200" dirty="0" err="1" smtClean="0"/>
              <a:t>Бионагрузка</a:t>
            </a:r>
            <a:r>
              <a:rPr lang="ru-RU" sz="3200" dirty="0" smtClean="0"/>
              <a:t>» линз </a:t>
            </a:r>
            <a:br>
              <a:rPr lang="ru-RU" sz="3200" dirty="0" smtClean="0"/>
            </a:br>
            <a:r>
              <a:rPr lang="ru-RU" sz="3200" dirty="0" smtClean="0"/>
              <a:t>при ношении КЛ</a:t>
            </a:r>
            <a:br>
              <a:rPr lang="ru-RU" sz="3200" dirty="0" smtClean="0"/>
            </a:br>
            <a:r>
              <a:rPr lang="ru-RU" sz="3200" dirty="0" smtClean="0"/>
              <a:t> на здоровых глазах</a:t>
            </a:r>
            <a:endParaRPr lang="uk-UA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249760"/>
            <a:ext cx="7859216" cy="4419600"/>
          </a:xfrm>
        </p:spPr>
        <p:txBody>
          <a:bodyPr/>
          <a:lstStyle/>
          <a:p>
            <a:r>
              <a:rPr lang="ru-RU" dirty="0" smtClean="0"/>
              <a:t>40% линз стерильны, не зависимо от типа линз и модели.</a:t>
            </a:r>
            <a:endParaRPr lang="uk-UA" dirty="0" smtClean="0"/>
          </a:p>
          <a:p>
            <a:r>
              <a:rPr lang="ru-RU" dirty="0" smtClean="0"/>
              <a:t>На остальных 60% линз  –  были обнаружены  бактерии.</a:t>
            </a:r>
            <a:endParaRPr lang="uk-UA" dirty="0" smtClean="0"/>
          </a:p>
          <a:p>
            <a:r>
              <a:rPr lang="ru-RU" dirty="0" smtClean="0"/>
              <a:t>48.8% всех линз колонизировано </a:t>
            </a:r>
          </a:p>
          <a:p>
            <a:pPr marL="0" indent="0">
              <a:buNone/>
            </a:pPr>
            <a:r>
              <a:rPr lang="ru-RU" i="1" u="sng" dirty="0"/>
              <a:t> </a:t>
            </a:r>
            <a:r>
              <a:rPr lang="ru-RU" i="1" u="sng" dirty="0" smtClean="0"/>
              <a:t>   к</a:t>
            </a:r>
            <a:r>
              <a:rPr lang="uk-UA" i="1" u="sng" dirty="0" err="1" smtClean="0"/>
              <a:t>оагулаза-отрицательны</a:t>
            </a:r>
            <a:r>
              <a:rPr lang="ru-RU" i="1" u="sng" dirty="0" smtClean="0"/>
              <a:t>ми</a:t>
            </a:r>
            <a:r>
              <a:rPr lang="uk-UA" i="1" u="sng" dirty="0" smtClean="0"/>
              <a:t> </a:t>
            </a:r>
            <a:r>
              <a:rPr lang="uk-UA" i="1" u="sng" dirty="0" err="1" smtClean="0"/>
              <a:t>стафилококк</a:t>
            </a:r>
            <a:r>
              <a:rPr lang="ru-RU" i="1" u="sng" dirty="0" err="1" smtClean="0"/>
              <a:t>ами</a:t>
            </a:r>
            <a:r>
              <a:rPr lang="ru-RU" i="1" u="sng" dirty="0" smtClean="0"/>
              <a:t>,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которые, как правило, совпадают с флорой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век и </a:t>
            </a:r>
            <a:r>
              <a:rPr lang="ru-RU" dirty="0" err="1" smtClean="0"/>
              <a:t>параорибтальных</a:t>
            </a:r>
            <a:r>
              <a:rPr lang="ru-RU" dirty="0" smtClean="0"/>
              <a:t> тканей.</a:t>
            </a:r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8064316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204864"/>
            <a:ext cx="8435280" cy="4525963"/>
          </a:xfrm>
        </p:spPr>
        <p:txBody>
          <a:bodyPr>
            <a:normAutofit/>
          </a:bodyPr>
          <a:lstStyle/>
          <a:p>
            <a:r>
              <a:rPr lang="uk-UA" dirty="0" err="1"/>
              <a:t>Около</a:t>
            </a:r>
            <a:r>
              <a:rPr lang="uk-UA" dirty="0"/>
              <a:t> 10%</a:t>
            </a:r>
            <a:r>
              <a:rPr lang="ru-RU" dirty="0"/>
              <a:t> </a:t>
            </a:r>
            <a:r>
              <a:rPr lang="uk-UA" dirty="0" err="1" smtClean="0"/>
              <a:t>всех</a:t>
            </a:r>
            <a:r>
              <a:rPr lang="uk-UA" dirty="0" smtClean="0"/>
              <a:t> </a:t>
            </a:r>
            <a:r>
              <a:rPr lang="uk-UA" dirty="0" err="1"/>
              <a:t>обнаруженных</a:t>
            </a:r>
            <a:r>
              <a:rPr lang="uk-UA" dirty="0"/>
              <a:t> в </a:t>
            </a:r>
            <a:r>
              <a:rPr lang="uk-UA" dirty="0" err="1"/>
              <a:t>посеве</a:t>
            </a:r>
            <a:r>
              <a:rPr lang="uk-UA" dirty="0"/>
              <a:t> </a:t>
            </a:r>
            <a:r>
              <a:rPr lang="uk-UA" dirty="0" err="1"/>
              <a:t>бактерий</a:t>
            </a:r>
            <a:r>
              <a:rPr lang="uk-UA" dirty="0"/>
              <a:t> – </a:t>
            </a:r>
            <a:r>
              <a:rPr lang="uk-UA" dirty="0" err="1"/>
              <a:t>грамм-отрицательны</a:t>
            </a:r>
            <a:r>
              <a:rPr lang="uk-UA" dirty="0"/>
              <a:t> и </a:t>
            </a:r>
            <a:r>
              <a:rPr lang="uk-UA" dirty="0" err="1"/>
              <a:t>являются</a:t>
            </a:r>
            <a:r>
              <a:rPr lang="uk-UA" dirty="0"/>
              <a:t> </a:t>
            </a:r>
            <a:r>
              <a:rPr lang="uk-UA" dirty="0" err="1"/>
              <a:t>высоко</a:t>
            </a:r>
            <a:r>
              <a:rPr lang="uk-UA" dirty="0"/>
              <a:t> </a:t>
            </a:r>
            <a:r>
              <a:rPr lang="uk-UA" dirty="0" err="1"/>
              <a:t>патогенными</a:t>
            </a:r>
            <a:r>
              <a:rPr lang="uk-UA" dirty="0"/>
              <a:t> видами, </a:t>
            </a:r>
            <a:r>
              <a:rPr lang="uk-UA" dirty="0" err="1"/>
              <a:t>хотя</a:t>
            </a:r>
            <a:r>
              <a:rPr lang="uk-UA" dirty="0"/>
              <a:t> </a:t>
            </a:r>
            <a:r>
              <a:rPr lang="uk-UA" dirty="0" err="1"/>
              <a:t>их</a:t>
            </a:r>
            <a:r>
              <a:rPr lang="uk-UA" dirty="0"/>
              <a:t> </a:t>
            </a:r>
            <a:r>
              <a:rPr lang="uk-UA" dirty="0" err="1"/>
              <a:t>присутствие</a:t>
            </a:r>
            <a:r>
              <a:rPr lang="uk-UA" dirty="0"/>
              <a:t> на </a:t>
            </a:r>
            <a:r>
              <a:rPr lang="uk-UA" dirty="0" err="1"/>
              <a:t>поверхности</a:t>
            </a:r>
            <a:r>
              <a:rPr lang="uk-UA" dirty="0"/>
              <a:t> </a:t>
            </a:r>
            <a:r>
              <a:rPr lang="uk-UA" dirty="0" err="1"/>
              <a:t>глаза</a:t>
            </a:r>
            <a:r>
              <a:rPr lang="uk-UA" dirty="0"/>
              <a:t> </a:t>
            </a:r>
            <a:r>
              <a:rPr lang="uk-UA" dirty="0" err="1"/>
              <a:t>ассимптоматическое</a:t>
            </a:r>
            <a:r>
              <a:rPr lang="uk-UA" dirty="0" smtClean="0"/>
              <a:t>.</a:t>
            </a:r>
            <a:endParaRPr lang="uk-UA" dirty="0"/>
          </a:p>
          <a:p>
            <a:pPr marL="0" indent="0">
              <a:buNone/>
            </a:pPr>
            <a:r>
              <a:rPr lang="ru-RU" dirty="0" smtClean="0"/>
              <a:t>  </a:t>
            </a:r>
            <a:r>
              <a:rPr lang="ru-RU" b="1" i="1" dirty="0" smtClean="0">
                <a:solidFill>
                  <a:srgbClr val="FF0000"/>
                </a:solidFill>
              </a:rPr>
              <a:t>Это </a:t>
            </a:r>
            <a:r>
              <a:rPr lang="ru-RU" b="1" i="1" dirty="0">
                <a:solidFill>
                  <a:srgbClr val="FF0000"/>
                </a:solidFill>
              </a:rPr>
              <a:t>несопоставимо меньше, чем </a:t>
            </a:r>
            <a:r>
              <a:rPr lang="ru-RU" b="1" i="1" dirty="0" smtClean="0">
                <a:solidFill>
                  <a:srgbClr val="FF0000"/>
                </a:solidFill>
              </a:rPr>
              <a:t>  частота 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         </a:t>
            </a:r>
            <a:r>
              <a:rPr lang="ru-RU" b="1" i="1" dirty="0" err="1" smtClean="0">
                <a:solidFill>
                  <a:srgbClr val="FF0000"/>
                </a:solidFill>
              </a:rPr>
              <a:t>ленс</a:t>
            </a:r>
            <a:r>
              <a:rPr lang="ru-RU" b="1" i="1" dirty="0" smtClean="0">
                <a:solidFill>
                  <a:srgbClr val="FF0000"/>
                </a:solidFill>
              </a:rPr>
              <a:t>-индуцированных  </a:t>
            </a:r>
            <a:r>
              <a:rPr lang="ru-RU" b="1" i="1" dirty="0">
                <a:solidFill>
                  <a:srgbClr val="FF0000"/>
                </a:solidFill>
              </a:rPr>
              <a:t>кератитов</a:t>
            </a:r>
            <a:r>
              <a:rPr lang="ru-RU" b="1" i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ru-RU" dirty="0"/>
              <a:t>Уровень симбионтов постоянный. В то время как патогенная  флора </a:t>
            </a:r>
            <a:r>
              <a:rPr lang="ru-RU" dirty="0" smtClean="0"/>
              <a:t>встречается спорадически.</a:t>
            </a:r>
            <a:endParaRPr lang="uk-UA" dirty="0"/>
          </a:p>
          <a:p>
            <a:pPr marL="0" indent="0">
              <a:buNone/>
            </a:pPr>
            <a:endParaRPr lang="uk-UA" b="1" i="1" dirty="0" smtClean="0">
              <a:solidFill>
                <a:srgbClr val="FF0000"/>
              </a:solidFill>
            </a:endParaRPr>
          </a:p>
          <a:p>
            <a:endParaRPr lang="uk-UA" dirty="0"/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323528" y="-99392"/>
            <a:ext cx="8229600" cy="1728192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«</a:t>
            </a:r>
            <a:r>
              <a:rPr lang="ru-RU" sz="3200" dirty="0" err="1" smtClean="0"/>
              <a:t>Бионагрузка</a:t>
            </a:r>
            <a:r>
              <a:rPr lang="ru-RU" sz="3200" dirty="0" smtClean="0"/>
              <a:t>» линз </a:t>
            </a:r>
            <a:br>
              <a:rPr lang="ru-RU" sz="3200" dirty="0" smtClean="0"/>
            </a:br>
            <a:r>
              <a:rPr lang="ru-RU" sz="3200" dirty="0" smtClean="0"/>
              <a:t>при ношении КЛ</a:t>
            </a:r>
            <a:br>
              <a:rPr lang="ru-RU" sz="3200" dirty="0" smtClean="0"/>
            </a:br>
            <a:r>
              <a:rPr lang="ru-RU" sz="3200" dirty="0" smtClean="0"/>
              <a:t> на здоровых глазах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2168640329"/>
      </p:ext>
    </p:extLst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031088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Частота кератитов при пользовании КЛ.</a:t>
            </a:r>
            <a:r>
              <a:rPr lang="ru-RU" sz="3200" i="1" dirty="0" smtClean="0"/>
              <a:t> </a:t>
            </a:r>
            <a:br>
              <a:rPr lang="ru-RU" sz="3200" i="1" dirty="0" smtClean="0"/>
            </a:br>
            <a:r>
              <a:rPr lang="ru-RU" sz="3200" i="1" dirty="0" smtClean="0"/>
              <a:t>45 конгресс </a:t>
            </a:r>
            <a:r>
              <a:rPr lang="en-US" sz="3200" i="1" dirty="0" smtClean="0"/>
              <a:t>ECLSO, </a:t>
            </a:r>
            <a:r>
              <a:rPr lang="ru-RU" sz="3200" i="1" dirty="0" smtClean="0"/>
              <a:t>2015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060848"/>
            <a:ext cx="7467600" cy="4419600"/>
          </a:xfrm>
        </p:spPr>
        <p:txBody>
          <a:bodyPr>
            <a:normAutofit/>
          </a:bodyPr>
          <a:lstStyle/>
          <a:p>
            <a:endParaRPr lang="ru-RU" sz="2400" b="1" dirty="0" smtClean="0"/>
          </a:p>
          <a:p>
            <a:r>
              <a:rPr lang="ru-RU" sz="2400" b="1" dirty="0" smtClean="0"/>
              <a:t>Дневные </a:t>
            </a:r>
            <a:r>
              <a:rPr lang="en-US" sz="2400" b="1" dirty="0" smtClean="0"/>
              <a:t>RGP</a:t>
            </a:r>
            <a:r>
              <a:rPr lang="ru-RU" sz="2400" b="1" dirty="0" smtClean="0"/>
              <a:t> 1.2/10 000</a:t>
            </a:r>
            <a:endParaRPr lang="en-US" sz="2400" b="1" dirty="0" smtClean="0"/>
          </a:p>
          <a:p>
            <a:r>
              <a:rPr lang="en-US" sz="2400" b="1" dirty="0" smtClean="0"/>
              <a:t>OK </a:t>
            </a:r>
            <a:r>
              <a:rPr lang="ru-RU" sz="2400" b="1" dirty="0" smtClean="0"/>
              <a:t>линзы </a:t>
            </a:r>
            <a:r>
              <a:rPr lang="en-US" sz="2400" b="1" dirty="0" smtClean="0"/>
              <a:t> </a:t>
            </a:r>
            <a:r>
              <a:rPr lang="ru-RU" sz="2400" b="1" dirty="0" smtClean="0"/>
              <a:t>4 / 10 000</a:t>
            </a:r>
            <a:r>
              <a:rPr lang="en-US" sz="2400" b="1" dirty="0" smtClean="0"/>
              <a:t> </a:t>
            </a:r>
            <a:endParaRPr lang="ru-RU" sz="2400" b="1" dirty="0" smtClean="0"/>
          </a:p>
          <a:p>
            <a:r>
              <a:rPr lang="ru-RU" sz="2400" b="1" dirty="0" err="1" smtClean="0"/>
              <a:t>Гидрогелевые</a:t>
            </a:r>
            <a:r>
              <a:rPr lang="ru-RU" sz="2400" b="1" dirty="0" smtClean="0"/>
              <a:t> дневные  11.0/10 000</a:t>
            </a:r>
          </a:p>
          <a:p>
            <a:r>
              <a:rPr lang="ru-RU" sz="2400" b="1" dirty="0" err="1" smtClean="0"/>
              <a:t>Гидрогелевые</a:t>
            </a:r>
            <a:r>
              <a:rPr lang="ru-RU" sz="2400" b="1" dirty="0" smtClean="0"/>
              <a:t> пролонгированные 19.5/10 000</a:t>
            </a:r>
          </a:p>
          <a:p>
            <a:r>
              <a:rPr lang="ru-RU" sz="2400" b="1" dirty="0" smtClean="0"/>
              <a:t>Силикон-</a:t>
            </a:r>
            <a:r>
              <a:rPr lang="ru-RU" sz="2400" b="1" dirty="0" err="1" smtClean="0"/>
              <a:t>гидрогелевые</a:t>
            </a:r>
            <a:r>
              <a:rPr lang="ru-RU" sz="2400" b="1" dirty="0" smtClean="0"/>
              <a:t> дневные 11.9/10 000</a:t>
            </a:r>
          </a:p>
          <a:p>
            <a:r>
              <a:rPr lang="ru-RU" sz="2400" b="1" dirty="0" smtClean="0"/>
              <a:t>Силикон-</a:t>
            </a:r>
            <a:r>
              <a:rPr lang="ru-RU" sz="2400" b="1" dirty="0" err="1" smtClean="0"/>
              <a:t>гидрогелевые</a:t>
            </a:r>
            <a:r>
              <a:rPr lang="ru-RU" sz="2400" b="1" dirty="0" smtClean="0"/>
              <a:t> пролонгированные 25.4/10 000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630411069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41784"/>
            <a:ext cx="803108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Частота кератитов </a:t>
            </a:r>
            <a:br>
              <a:rPr lang="ru-RU" sz="3200" b="1" dirty="0" smtClean="0"/>
            </a:br>
            <a:r>
              <a:rPr lang="ru-RU" sz="3200" b="1" dirty="0" smtClean="0"/>
              <a:t>при пользовании КЛ.</a:t>
            </a:r>
            <a:r>
              <a:rPr lang="ru-RU" sz="3200" i="1" dirty="0" smtClean="0"/>
              <a:t> </a:t>
            </a:r>
            <a:br>
              <a:rPr lang="ru-RU" sz="3200" i="1" dirty="0" smtClean="0"/>
            </a:br>
            <a:r>
              <a:rPr lang="ru-RU" sz="3200" i="1" dirty="0" smtClean="0"/>
              <a:t>45 конгресс </a:t>
            </a:r>
            <a:r>
              <a:rPr lang="en-US" sz="3200" i="1" dirty="0" smtClean="0"/>
              <a:t>ECLSO, </a:t>
            </a:r>
            <a:r>
              <a:rPr lang="ru-RU" sz="3200" i="1" dirty="0" smtClean="0"/>
              <a:t>2015</a:t>
            </a:r>
            <a:endParaRPr lang="uk-UA" sz="32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117946"/>
              </p:ext>
            </p:extLst>
          </p:nvPr>
        </p:nvGraphicFramePr>
        <p:xfrm>
          <a:off x="1115616" y="1772816"/>
          <a:ext cx="7056784" cy="4653597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3528392"/>
                <a:gridCol w="3528392"/>
              </a:tblGrid>
              <a:tr h="5100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ru-RU" sz="2400" u="none" strike="noStrike" kern="1200" cap="none" spc="0" normalizeH="0" baseline="0" noProof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</a:rPr>
                        <a:t>Дневные </a:t>
                      </a:r>
                      <a:r>
                        <a:rPr kumimoji="0" lang="en-US" sz="2400" u="none" strike="noStrike" kern="1200" cap="none" spc="0" normalizeH="0" baseline="0" noProof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</a:rPr>
                        <a:t>RGP</a:t>
                      </a:r>
                      <a:endParaRPr kumimoji="0" lang="en-US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1.2/10 000</a:t>
                      </a:r>
                      <a:endParaRPr lang="ru-RU" sz="2400" b="0" dirty="0"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71413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OK </a:t>
                      </a:r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линзы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 / 10 000 </a:t>
                      </a:r>
                    </a:p>
                    <a:p>
                      <a:pPr algn="ctr"/>
                      <a:endParaRPr lang="ru-RU" sz="2400" b="0" dirty="0"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413744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Гидрогелевые</a:t>
                      </a:r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дневные</a:t>
                      </a:r>
                      <a:endParaRPr lang="ru-RU" sz="24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11.0/10 000</a:t>
                      </a:r>
                      <a:endParaRPr lang="ru-RU" sz="2400" b="0" dirty="0"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102019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Гидрогелевые</a:t>
                      </a:r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пролонгированные</a:t>
                      </a:r>
                      <a:endParaRPr lang="ru-RU" sz="24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19.5/10 000</a:t>
                      </a:r>
                      <a:endParaRPr lang="ru-RU" sz="24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714134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Силикон-</a:t>
                      </a:r>
                      <a:r>
                        <a:rPr lang="ru-RU" sz="24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гидрогелевые</a:t>
                      </a:r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дневные</a:t>
                      </a:r>
                      <a:endParaRPr lang="ru-RU" sz="2400" b="0" dirty="0"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11.9/10 000</a:t>
                      </a:r>
                      <a:endParaRPr lang="ru-RU" sz="24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102019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Силикон-</a:t>
                      </a:r>
                      <a:r>
                        <a:rPr lang="ru-RU" sz="24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гидрогелевые</a:t>
                      </a:r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пролонгированные</a:t>
                      </a:r>
                      <a:endParaRPr lang="ru-RU" sz="24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25.4/10 000</a:t>
                      </a:r>
                      <a:endParaRPr lang="ru-RU" sz="24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5087841"/>
      </p:ext>
    </p:extLst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80728"/>
            <a:ext cx="8363272" cy="5688632"/>
          </a:xfrm>
        </p:spPr>
        <p:txBody>
          <a:bodyPr>
            <a:normAutofit/>
          </a:bodyPr>
          <a:lstStyle/>
          <a:p>
            <a:r>
              <a:rPr lang="ru-RU" dirty="0"/>
              <a:t>Манипуляции с линзами – самый большой источник контаминации</a:t>
            </a:r>
            <a:r>
              <a:rPr lang="ru-RU" dirty="0" smtClean="0"/>
              <a:t>.  </a:t>
            </a:r>
          </a:p>
          <a:p>
            <a:r>
              <a:rPr lang="ru-RU" sz="2800" i="1" dirty="0" smtClean="0"/>
              <a:t>Как </a:t>
            </a:r>
            <a:r>
              <a:rPr lang="ru-RU" sz="2800" i="1" dirty="0"/>
              <a:t>правило </a:t>
            </a:r>
            <a:r>
              <a:rPr lang="ru-RU" sz="2800" i="1" u="sng" dirty="0" err="1" smtClean="0"/>
              <a:t>коагулаза</a:t>
            </a:r>
            <a:r>
              <a:rPr lang="ru-RU" sz="2800" i="1" u="sng" dirty="0" smtClean="0"/>
              <a:t>-положительные стафилококки</a:t>
            </a:r>
            <a:r>
              <a:rPr lang="ru-RU" sz="2800" i="1" dirty="0" smtClean="0"/>
              <a:t> </a:t>
            </a:r>
          </a:p>
          <a:p>
            <a:pPr marL="0" indent="0">
              <a:buNone/>
            </a:pPr>
            <a:r>
              <a:rPr lang="ru-RU" i="1" dirty="0"/>
              <a:t> </a:t>
            </a:r>
            <a:r>
              <a:rPr lang="ru-RU" i="1" dirty="0" smtClean="0"/>
              <a:t>    </a:t>
            </a:r>
            <a:r>
              <a:rPr lang="ru-RU" sz="2800" i="1" dirty="0" smtClean="0"/>
              <a:t>(что </a:t>
            </a:r>
            <a:r>
              <a:rPr lang="ru-RU" sz="2800" i="1" dirty="0"/>
              <a:t>является нормальной флорой рук</a:t>
            </a:r>
            <a:r>
              <a:rPr lang="ru-RU" sz="2800" i="1" dirty="0" smtClean="0"/>
              <a:t>)</a:t>
            </a:r>
          </a:p>
          <a:p>
            <a:r>
              <a:rPr lang="ru-RU" dirty="0"/>
              <a:t>Веки имеют больший титр бактерий  </a:t>
            </a:r>
            <a:r>
              <a:rPr lang="ru-RU" dirty="0" smtClean="0"/>
              <a:t>-  </a:t>
            </a:r>
            <a:r>
              <a:rPr lang="ru-RU" dirty="0"/>
              <a:t>это всегда источник контаминации во время </a:t>
            </a:r>
            <a:r>
              <a:rPr lang="ru-RU" dirty="0" smtClean="0"/>
              <a:t>одевания и снятия линз</a:t>
            </a:r>
          </a:p>
          <a:p>
            <a:endParaRPr lang="ru-RU" dirty="0" smtClean="0"/>
          </a:p>
          <a:p>
            <a:r>
              <a:rPr lang="ru-RU" i="1" u="sng" dirty="0" smtClean="0"/>
              <a:t>В 54% случае обнаруживается бактериальная флора на манипуляторе</a:t>
            </a:r>
            <a:endParaRPr lang="uk-UA" i="1" u="sng" dirty="0"/>
          </a:p>
          <a:p>
            <a:pPr marL="0" indent="0">
              <a:buNone/>
            </a:pP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80840071"/>
      </p:ext>
    </p:extLst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847"/>
            <a:ext cx="8031088" cy="114300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Материал линз</a:t>
            </a:r>
            <a:r>
              <a:rPr lang="ru-RU" dirty="0" smtClean="0"/>
              <a:t>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268760"/>
            <a:ext cx="8147248" cy="5400600"/>
          </a:xfrm>
        </p:spPr>
        <p:txBody>
          <a:bodyPr>
            <a:normAutofit fontScale="92500" lnSpcReduction="10000"/>
          </a:bodyPr>
          <a:lstStyle/>
          <a:p>
            <a:r>
              <a:rPr lang="uk-UA" dirty="0" err="1"/>
              <a:t>Биоматериал</a:t>
            </a:r>
            <a:r>
              <a:rPr lang="uk-UA" dirty="0"/>
              <a:t> </a:t>
            </a:r>
            <a:r>
              <a:rPr lang="uk-UA" dirty="0" err="1"/>
              <a:t>линзы</a:t>
            </a:r>
            <a:r>
              <a:rPr lang="uk-UA" dirty="0"/>
              <a:t> </a:t>
            </a:r>
            <a:r>
              <a:rPr lang="uk-UA" dirty="0" err="1"/>
              <a:t>является</a:t>
            </a:r>
            <a:r>
              <a:rPr lang="uk-UA" dirty="0"/>
              <a:t> </a:t>
            </a:r>
            <a:r>
              <a:rPr lang="uk-UA" dirty="0" err="1"/>
              <a:t>важным</a:t>
            </a:r>
            <a:r>
              <a:rPr lang="uk-UA" dirty="0"/>
              <a:t> фактором </a:t>
            </a:r>
            <a:r>
              <a:rPr lang="uk-UA" dirty="0" err="1"/>
              <a:t>адгезии</a:t>
            </a:r>
            <a:r>
              <a:rPr lang="uk-UA" dirty="0"/>
              <a:t> </a:t>
            </a:r>
            <a:r>
              <a:rPr lang="uk-UA" dirty="0" err="1"/>
              <a:t>микроорганизмов</a:t>
            </a:r>
            <a:r>
              <a:rPr lang="uk-UA" dirty="0"/>
              <a:t> и </a:t>
            </a:r>
            <a:r>
              <a:rPr lang="uk-UA" dirty="0" err="1"/>
              <a:t>переноса</a:t>
            </a:r>
            <a:r>
              <a:rPr lang="uk-UA" dirty="0"/>
              <a:t> </a:t>
            </a:r>
            <a:r>
              <a:rPr lang="uk-UA" dirty="0" err="1"/>
              <a:t>их</a:t>
            </a:r>
            <a:r>
              <a:rPr lang="uk-UA" dirty="0"/>
              <a:t> на </a:t>
            </a:r>
            <a:r>
              <a:rPr lang="uk-UA" dirty="0" err="1"/>
              <a:t>поверхность</a:t>
            </a:r>
            <a:r>
              <a:rPr lang="uk-UA" dirty="0"/>
              <a:t> </a:t>
            </a:r>
            <a:r>
              <a:rPr lang="uk-UA" dirty="0" err="1"/>
              <a:t>глаза</a:t>
            </a:r>
            <a:r>
              <a:rPr lang="uk-UA" dirty="0" smtClean="0"/>
              <a:t>.</a:t>
            </a:r>
          </a:p>
          <a:p>
            <a:endParaRPr lang="uk-UA" dirty="0"/>
          </a:p>
          <a:p>
            <a:r>
              <a:rPr lang="ru-RU" dirty="0"/>
              <a:t>Адгезия на гидрофильных линзах гораздо выше, чем </a:t>
            </a:r>
            <a:r>
              <a:rPr lang="ru-RU" dirty="0" smtClean="0"/>
              <a:t>на жёстких.</a:t>
            </a:r>
          </a:p>
          <a:p>
            <a:endParaRPr lang="uk-UA" dirty="0" smtClean="0"/>
          </a:p>
          <a:p>
            <a:r>
              <a:rPr lang="ru-RU" dirty="0" smtClean="0"/>
              <a:t>Сравнительный анализ </a:t>
            </a:r>
            <a:r>
              <a:rPr lang="ru-RU" dirty="0"/>
              <a:t>колонизации М и Ж </a:t>
            </a:r>
            <a:r>
              <a:rPr lang="ru-RU" dirty="0" smtClean="0"/>
              <a:t>линз (</a:t>
            </a:r>
            <a:r>
              <a:rPr lang="en-US" dirty="0" smtClean="0"/>
              <a:t>in vivo</a:t>
            </a:r>
            <a:r>
              <a:rPr lang="ru-RU" dirty="0" smtClean="0"/>
              <a:t>) показал </a:t>
            </a:r>
            <a:r>
              <a:rPr lang="ru-RU" dirty="0"/>
              <a:t>значительно меньшее присутствие </a:t>
            </a:r>
            <a:r>
              <a:rPr lang="ru-RU" dirty="0" smtClean="0"/>
              <a:t>условно патогенной флоры на </a:t>
            </a:r>
            <a:r>
              <a:rPr lang="ru-RU" dirty="0"/>
              <a:t>ЖЛ</a:t>
            </a:r>
            <a:r>
              <a:rPr lang="ru-RU" dirty="0" smtClean="0"/>
              <a:t>.</a:t>
            </a:r>
          </a:p>
          <a:p>
            <a:endParaRPr lang="uk-UA" dirty="0"/>
          </a:p>
          <a:p>
            <a:r>
              <a:rPr lang="ru-RU" dirty="0" smtClean="0"/>
              <a:t>Уровень </a:t>
            </a:r>
            <a:r>
              <a:rPr lang="ru-RU" dirty="0"/>
              <a:t>контаминации </a:t>
            </a:r>
            <a:r>
              <a:rPr lang="ru-RU" dirty="0" smtClean="0"/>
              <a:t>(</a:t>
            </a:r>
            <a:r>
              <a:rPr lang="en-US" dirty="0" smtClean="0"/>
              <a:t>in vivo</a:t>
            </a:r>
            <a:r>
              <a:rPr lang="ru-RU" dirty="0" smtClean="0"/>
              <a:t>) меньше на более </a:t>
            </a:r>
            <a:r>
              <a:rPr lang="ru-RU" dirty="0" err="1" smtClean="0"/>
              <a:t>кислородопроницаемых</a:t>
            </a:r>
            <a:r>
              <a:rPr lang="ru-RU" dirty="0" smtClean="0"/>
              <a:t>  </a:t>
            </a:r>
            <a:r>
              <a:rPr lang="ru-RU" dirty="0"/>
              <a:t>и </a:t>
            </a:r>
            <a:r>
              <a:rPr lang="en-US" dirty="0"/>
              <a:t>plasma treated </a:t>
            </a:r>
            <a:r>
              <a:rPr lang="ru-RU" dirty="0" smtClean="0"/>
              <a:t>линзах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83070738"/>
      </p:ext>
    </p:extLst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031088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Белковые депозиты: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196752"/>
            <a:ext cx="8075240" cy="54726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 </a:t>
            </a:r>
            <a:endParaRPr lang="uk-UA" dirty="0"/>
          </a:p>
          <a:p>
            <a:r>
              <a:rPr lang="ru-RU" dirty="0" smtClean="0"/>
              <a:t>являются </a:t>
            </a:r>
            <a:r>
              <a:rPr lang="ru-RU" dirty="0" err="1"/>
              <a:t>лигандами</a:t>
            </a:r>
            <a:r>
              <a:rPr lang="ru-RU" dirty="0"/>
              <a:t> </a:t>
            </a:r>
            <a:r>
              <a:rPr lang="ru-RU" dirty="0" smtClean="0"/>
              <a:t>для </a:t>
            </a:r>
            <a:r>
              <a:rPr lang="ru-RU" dirty="0"/>
              <a:t>роста бактерий и могут независимо </a:t>
            </a:r>
            <a:r>
              <a:rPr lang="ru-RU" dirty="0" err="1"/>
              <a:t>компроментировать</a:t>
            </a:r>
            <a:r>
              <a:rPr lang="ru-RU" dirty="0"/>
              <a:t> роговичный эпителий, делая его более восприимчивым к инфекции. </a:t>
            </a:r>
            <a:endParaRPr lang="ru-RU" dirty="0" smtClean="0"/>
          </a:p>
          <a:p>
            <a:endParaRPr lang="uk-UA" dirty="0"/>
          </a:p>
          <a:p>
            <a:r>
              <a:rPr lang="ru-RU" i="1" dirty="0"/>
              <a:t> </a:t>
            </a:r>
            <a:r>
              <a:rPr lang="en-US" i="1" dirty="0"/>
              <a:t>in vivo</a:t>
            </a:r>
            <a:r>
              <a:rPr lang="ru-RU" i="1" dirty="0"/>
              <a:t>  </a:t>
            </a:r>
            <a:r>
              <a:rPr lang="ru-RU" dirty="0" smtClean="0"/>
              <a:t>доказана</a:t>
            </a:r>
            <a:r>
              <a:rPr lang="ru-RU" i="1" dirty="0" smtClean="0"/>
              <a:t> </a:t>
            </a:r>
            <a:r>
              <a:rPr lang="ru-RU" dirty="0" smtClean="0"/>
              <a:t>положительная </a:t>
            </a:r>
            <a:r>
              <a:rPr lang="ru-RU" dirty="0"/>
              <a:t>корреляция между белковыми депозитами и бактериальной контаминацией. </a:t>
            </a:r>
            <a:endParaRPr lang="ru-RU" dirty="0" smtClean="0"/>
          </a:p>
          <a:p>
            <a:endParaRPr lang="uk-UA" dirty="0"/>
          </a:p>
          <a:p>
            <a:r>
              <a:rPr lang="ru-RU" dirty="0" smtClean="0"/>
              <a:t>депозиты </a:t>
            </a:r>
            <a:r>
              <a:rPr lang="ru-RU" dirty="0"/>
              <a:t>линз влияют на бактериальную адгезию и это так же связано с материалом линз.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56524693"/>
      </p:ext>
    </p:extLst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Контейнеры: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16430"/>
          </a:xfrm>
        </p:spPr>
        <p:txBody>
          <a:bodyPr>
            <a:normAutofit fontScale="55000" lnSpcReduction="20000"/>
          </a:bodyPr>
          <a:lstStyle/>
          <a:p>
            <a:r>
              <a:rPr lang="ru-RU" sz="4400" dirty="0" smtClean="0"/>
              <a:t>Выше </a:t>
            </a:r>
            <a:r>
              <a:rPr lang="ru-RU" sz="4400" dirty="0"/>
              <a:t>контаминация, чем на линзах. 50-80% </a:t>
            </a:r>
            <a:endParaRPr lang="uk-UA" sz="4400" dirty="0"/>
          </a:p>
          <a:p>
            <a:r>
              <a:rPr lang="ru-RU" sz="4400" dirty="0"/>
              <a:t>8% - </a:t>
            </a:r>
            <a:r>
              <a:rPr lang="ru-RU" sz="4400" dirty="0" err="1"/>
              <a:t>акантомёба</a:t>
            </a:r>
            <a:r>
              <a:rPr lang="ru-RU" sz="4400" dirty="0"/>
              <a:t>!.</a:t>
            </a:r>
            <a:endParaRPr lang="uk-UA" sz="4400" dirty="0"/>
          </a:p>
          <a:p>
            <a:r>
              <a:rPr lang="ru-RU" sz="4400" dirty="0"/>
              <a:t>Часть </a:t>
            </a:r>
            <a:r>
              <a:rPr lang="ru-RU" sz="4400" dirty="0" err="1"/>
              <a:t>микс</a:t>
            </a:r>
            <a:r>
              <a:rPr lang="ru-RU" sz="4400" dirty="0"/>
              <a:t> – бактерии, </a:t>
            </a:r>
            <a:r>
              <a:rPr lang="ru-RU" sz="4400" dirty="0" err="1"/>
              <a:t>акантамёба</a:t>
            </a:r>
            <a:r>
              <a:rPr lang="ru-RU" sz="4400" dirty="0"/>
              <a:t> и  </a:t>
            </a:r>
            <a:r>
              <a:rPr lang="ru-RU" sz="4400" dirty="0" err="1"/>
              <a:t>фунги</a:t>
            </a:r>
            <a:r>
              <a:rPr lang="ru-RU" sz="4400" dirty="0"/>
              <a:t> </a:t>
            </a:r>
            <a:r>
              <a:rPr lang="ru-RU" sz="4400" dirty="0" smtClean="0"/>
              <a:t>(в </a:t>
            </a:r>
            <a:r>
              <a:rPr lang="ru-RU" sz="4400" dirty="0"/>
              <a:t>72% смешанная бактериальная </a:t>
            </a:r>
            <a:r>
              <a:rPr lang="ru-RU" sz="4400" dirty="0" smtClean="0"/>
              <a:t>контаминация). </a:t>
            </a:r>
          </a:p>
          <a:p>
            <a:r>
              <a:rPr lang="ru-RU" sz="4400" dirty="0" smtClean="0"/>
              <a:t>Условно патогенные микроорганизмы </a:t>
            </a:r>
            <a:r>
              <a:rPr lang="ru-RU" sz="4400" dirty="0"/>
              <a:t>ф</a:t>
            </a:r>
            <a:r>
              <a:rPr lang="ru-RU" sz="4400" dirty="0" smtClean="0"/>
              <a:t>ормируют </a:t>
            </a:r>
            <a:r>
              <a:rPr lang="ru-RU" sz="4400" i="1" u="sng" dirty="0" smtClean="0"/>
              <a:t>биоплёнку</a:t>
            </a:r>
            <a:r>
              <a:rPr lang="ru-RU" sz="4400" dirty="0" smtClean="0"/>
              <a:t>, которая защищает от действия слезы и симбионтов.</a:t>
            </a:r>
          </a:p>
          <a:p>
            <a:r>
              <a:rPr lang="ru-RU" sz="4400" i="1" u="sng" dirty="0" smtClean="0"/>
              <a:t>Симбионты</a:t>
            </a:r>
            <a:r>
              <a:rPr lang="ru-RU" sz="4400" dirty="0" smtClean="0"/>
              <a:t> </a:t>
            </a:r>
            <a:r>
              <a:rPr lang="ru-RU" sz="5100" b="1" dirty="0" smtClean="0">
                <a:solidFill>
                  <a:srgbClr val="FF0000"/>
                </a:solidFill>
              </a:rPr>
              <a:t>не</a:t>
            </a:r>
            <a:r>
              <a:rPr lang="ru-RU" sz="5100" dirty="0" smtClean="0">
                <a:solidFill>
                  <a:srgbClr val="FF0000"/>
                </a:solidFill>
              </a:rPr>
              <a:t> </a:t>
            </a:r>
            <a:r>
              <a:rPr lang="ru-RU" sz="4400" dirty="0" smtClean="0"/>
              <a:t>имеют способности формировать </a:t>
            </a:r>
            <a:r>
              <a:rPr lang="ru-RU" sz="4400" i="1" u="sng" dirty="0" smtClean="0"/>
              <a:t>биоплёнку</a:t>
            </a:r>
            <a:r>
              <a:rPr lang="ru-RU" sz="4400" dirty="0" smtClean="0"/>
              <a:t>.</a:t>
            </a:r>
            <a:endParaRPr lang="uk-UA" sz="4400" dirty="0"/>
          </a:p>
          <a:p>
            <a:r>
              <a:rPr lang="ru-RU" sz="4400" dirty="0"/>
              <a:t>Биоплёнка, формируемая на поверхности контейнера – основной виновник высокого уровня </a:t>
            </a:r>
            <a:r>
              <a:rPr lang="ru-RU" sz="4400" dirty="0" smtClean="0"/>
              <a:t>контаминации.  </a:t>
            </a:r>
            <a:r>
              <a:rPr lang="ru-RU" sz="4400" dirty="0"/>
              <a:t>Образования </a:t>
            </a:r>
            <a:r>
              <a:rPr lang="ru-RU" sz="4400" dirty="0" err="1"/>
              <a:t>гликокаликса</a:t>
            </a:r>
            <a:r>
              <a:rPr lang="ru-RU" sz="4400" dirty="0"/>
              <a:t> способствует переносу резистентных микроорганизмов с контейнера на </a:t>
            </a:r>
            <a:r>
              <a:rPr lang="ru-RU" sz="4400" dirty="0" smtClean="0"/>
              <a:t>линзу.</a:t>
            </a:r>
          </a:p>
          <a:p>
            <a:r>
              <a:rPr lang="ru-RU" sz="4400" dirty="0" smtClean="0"/>
              <a:t>Патогенная </a:t>
            </a:r>
            <a:r>
              <a:rPr lang="ru-RU" sz="4400" dirty="0"/>
              <a:t>флора может более сильно взаимодействовать с </a:t>
            </a:r>
            <a:r>
              <a:rPr lang="ru-RU" sz="4400" dirty="0" smtClean="0"/>
              <a:t>поверхностями и </a:t>
            </a:r>
            <a:r>
              <a:rPr lang="ru-RU" sz="4400" dirty="0"/>
              <a:t>их не так легко убрать с поверхности как </a:t>
            </a:r>
            <a:r>
              <a:rPr lang="ru-RU" sz="4400" dirty="0" err="1"/>
              <a:t>биотную</a:t>
            </a:r>
            <a:r>
              <a:rPr lang="ru-RU" sz="4400" dirty="0"/>
              <a:t> флору</a:t>
            </a:r>
            <a:r>
              <a:rPr lang="ru-RU" sz="4400" dirty="0" smtClean="0"/>
              <a:t>.</a:t>
            </a:r>
            <a:endParaRPr lang="uk-UA" sz="4400" dirty="0"/>
          </a:p>
          <a:p>
            <a:endParaRPr lang="uk-UA" dirty="0"/>
          </a:p>
          <a:p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652731721"/>
      </p:ext>
    </p:extLst>
  </p:cSld>
  <p:clrMapOvr>
    <a:masterClrMapping/>
  </p:clrMapOvr>
  <p:transition spd="slow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7384"/>
            <a:ext cx="8229600" cy="115212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Растворы 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М</a:t>
            </a:r>
            <a:r>
              <a:rPr lang="ru-RU" dirty="0" smtClean="0"/>
              <a:t>ного </a:t>
            </a:r>
            <a:r>
              <a:rPr lang="ru-RU" dirty="0"/>
              <a:t>работ, говорящих о возможности контаминации растворов, помимо </a:t>
            </a:r>
            <a:r>
              <a:rPr lang="ru-RU" i="1" dirty="0" err="1" smtClean="0"/>
              <a:t>симбионтных</a:t>
            </a:r>
            <a:r>
              <a:rPr lang="ru-RU" dirty="0" smtClean="0"/>
              <a:t> к</a:t>
            </a:r>
            <a:r>
              <a:rPr lang="uk-UA" dirty="0" err="1" smtClean="0"/>
              <a:t>оагулаза-отрицательны</a:t>
            </a:r>
            <a:r>
              <a:rPr lang="ru-RU" dirty="0"/>
              <a:t>х</a:t>
            </a:r>
            <a:r>
              <a:rPr lang="uk-UA" dirty="0"/>
              <a:t> </a:t>
            </a:r>
            <a:r>
              <a:rPr lang="uk-UA" dirty="0" err="1"/>
              <a:t>стафилококк</a:t>
            </a:r>
            <a:r>
              <a:rPr lang="ru-RU" dirty="0" err="1" smtClean="0"/>
              <a:t>ов</a:t>
            </a:r>
            <a:r>
              <a:rPr lang="ru-RU" dirty="0"/>
              <a:t>,</a:t>
            </a:r>
            <a:r>
              <a:rPr lang="ru-RU" dirty="0" smtClean="0"/>
              <a:t> </a:t>
            </a:r>
            <a:r>
              <a:rPr lang="ru-RU" dirty="0" err="1"/>
              <a:t>псевдомона</a:t>
            </a:r>
            <a:r>
              <a:rPr lang="ru-RU" dirty="0"/>
              <a:t> и </a:t>
            </a:r>
            <a:r>
              <a:rPr lang="ru-RU" dirty="0" err="1"/>
              <a:t>акантамёба</a:t>
            </a:r>
            <a:r>
              <a:rPr lang="ru-RU" dirty="0"/>
              <a:t>.</a:t>
            </a:r>
            <a:endParaRPr lang="uk-UA" dirty="0"/>
          </a:p>
          <a:p>
            <a:pPr marL="0" indent="0">
              <a:buNone/>
            </a:pPr>
            <a:r>
              <a:rPr lang="ru-RU" dirty="0" smtClean="0"/>
              <a:t>              Контаминация растворов: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err="1" smtClean="0"/>
              <a:t>безконсервантные</a:t>
            </a:r>
            <a:r>
              <a:rPr lang="ru-RU" dirty="0"/>
              <a:t>! </a:t>
            </a:r>
            <a:r>
              <a:rPr lang="ru-RU" dirty="0" smtClean="0"/>
              <a:t>– 50% через неделю использования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с </a:t>
            </a:r>
            <a:r>
              <a:rPr lang="ru-RU" dirty="0"/>
              <a:t>консервантами – до 30%, </a:t>
            </a:r>
            <a:endParaRPr lang="ru-RU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чаще </a:t>
            </a:r>
            <a:r>
              <a:rPr lang="ru-RU" dirty="0" err="1" smtClean="0"/>
              <a:t>грам</a:t>
            </a:r>
            <a:r>
              <a:rPr lang="ru-RU" dirty="0" smtClean="0"/>
              <a:t> (+)  флора</a:t>
            </a:r>
            <a:r>
              <a:rPr lang="ru-RU" dirty="0"/>
              <a:t>. </a:t>
            </a:r>
            <a:endParaRPr lang="ru-RU" dirty="0" smtClean="0"/>
          </a:p>
          <a:p>
            <a:pPr marL="0" indent="0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Время </a:t>
            </a:r>
            <a:r>
              <a:rPr lang="ru-RU" b="1" i="1" dirty="0">
                <a:solidFill>
                  <a:srgbClr val="FF0000"/>
                </a:solidFill>
              </a:rPr>
              <a:t>использования раствора имеет значение.  Уровень микробной контаминации может достигнуть опасного значения.</a:t>
            </a:r>
            <a:endParaRPr lang="uk-UA" b="1" i="1" dirty="0">
              <a:solidFill>
                <a:srgbClr val="FF0000"/>
              </a:solidFill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39651319"/>
      </p:ext>
    </p:extLst>
  </p:cSld>
  <p:clrMapOvr>
    <a:masterClrMapping/>
  </p:clrMapOvr>
  <p:transition spd="slow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031088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dirty="0" err="1" smtClean="0"/>
              <a:t>Ортокератология</a:t>
            </a:r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200" dirty="0" smtClean="0"/>
              <a:t>и контаминация бактерий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484784"/>
            <a:ext cx="8075240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Самая </a:t>
            </a:r>
            <a:r>
              <a:rPr lang="ru-RU" dirty="0"/>
              <a:t>частая инфекция –</a:t>
            </a:r>
            <a:r>
              <a:rPr lang="ru-RU" dirty="0" err="1"/>
              <a:t>псевдомона</a:t>
            </a:r>
            <a:r>
              <a:rPr lang="ru-RU" dirty="0"/>
              <a:t> ( </a:t>
            </a:r>
            <a:r>
              <a:rPr lang="ru-RU" i="1" dirty="0"/>
              <a:t>Гон-</a:t>
            </a:r>
            <a:r>
              <a:rPr lang="ru-RU" i="1" dirty="0" err="1"/>
              <a:t>Конг</a:t>
            </a:r>
            <a:r>
              <a:rPr lang="ru-RU" i="1" dirty="0"/>
              <a:t>)</a:t>
            </a:r>
            <a:endParaRPr lang="uk-UA" i="1" dirty="0"/>
          </a:p>
          <a:p>
            <a:pPr marL="0" indent="0">
              <a:buNone/>
            </a:pPr>
            <a:r>
              <a:rPr lang="ru-RU" i="1" dirty="0"/>
              <a:t>(</a:t>
            </a:r>
            <a:r>
              <a:rPr lang="en-US" i="1" dirty="0" smtClean="0"/>
              <a:t>Boost, </a:t>
            </a:r>
            <a:r>
              <a:rPr lang="en-US" i="1" dirty="0"/>
              <a:t>Cho</a:t>
            </a:r>
            <a:r>
              <a:rPr lang="ru-RU" i="1" dirty="0"/>
              <a:t>, 2005)   41 новый пользователь  до и через 12 недель пользования</a:t>
            </a:r>
            <a:r>
              <a:rPr lang="ru-RU" i="1" dirty="0" smtClean="0"/>
              <a:t>.</a:t>
            </a:r>
          </a:p>
          <a:p>
            <a:r>
              <a:rPr lang="ru-RU" dirty="0" smtClean="0"/>
              <a:t> До  </a:t>
            </a:r>
            <a:r>
              <a:rPr lang="ru-RU" dirty="0"/>
              <a:t>7.3% патогенная флора (золотистый </a:t>
            </a:r>
            <a:r>
              <a:rPr lang="ru-RU" dirty="0" smtClean="0"/>
              <a:t>стафилококк, </a:t>
            </a:r>
            <a:r>
              <a:rPr lang="ru-RU" dirty="0" err="1" smtClean="0"/>
              <a:t>псевдомона</a:t>
            </a:r>
            <a:r>
              <a:rPr lang="ru-RU" dirty="0" smtClean="0"/>
              <a:t>)</a:t>
            </a:r>
          </a:p>
          <a:p>
            <a:r>
              <a:rPr lang="ru-RU" dirty="0" smtClean="0"/>
              <a:t> В </a:t>
            </a:r>
            <a:r>
              <a:rPr lang="ru-RU" dirty="0"/>
              <a:t>процессе пользования – у 29% хоть один раз. </a:t>
            </a:r>
            <a:endParaRPr lang="ru-RU" dirty="0" smtClean="0"/>
          </a:p>
          <a:p>
            <a:r>
              <a:rPr lang="ru-RU" dirty="0" smtClean="0"/>
              <a:t>Только </a:t>
            </a:r>
            <a:r>
              <a:rPr lang="ru-RU" dirty="0"/>
              <a:t>у трёх пациентов  </a:t>
            </a:r>
            <a:r>
              <a:rPr lang="ru-RU" dirty="0" smtClean="0"/>
              <a:t>повторилась </a:t>
            </a:r>
            <a:r>
              <a:rPr lang="ru-RU" dirty="0"/>
              <a:t>изолированно высеянная патогенная флора </a:t>
            </a:r>
            <a:r>
              <a:rPr lang="ru-RU" dirty="0" smtClean="0"/>
              <a:t>(за </a:t>
            </a:r>
            <a:r>
              <a:rPr lang="ru-RU" dirty="0"/>
              <a:t>6 визитов в течение 12 недель ношения</a:t>
            </a:r>
            <a:r>
              <a:rPr lang="ru-RU" dirty="0" smtClean="0"/>
              <a:t>).</a:t>
            </a:r>
          </a:p>
          <a:p>
            <a:r>
              <a:rPr lang="ru-RU" dirty="0" smtClean="0"/>
              <a:t>Более </a:t>
            </a:r>
            <a:r>
              <a:rPr lang="ru-RU" dirty="0"/>
              <a:t>54% - не было роста либо </a:t>
            </a:r>
            <a:r>
              <a:rPr lang="ru-RU" dirty="0" smtClean="0"/>
              <a:t>симбионты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51691753"/>
      </p:ext>
    </p:extLst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7384"/>
            <a:ext cx="8031088" cy="1143000"/>
          </a:xfrm>
        </p:spPr>
        <p:txBody>
          <a:bodyPr/>
          <a:lstStyle/>
          <a:p>
            <a:pPr algn="ctr"/>
            <a:r>
              <a:rPr lang="en-US" i="1" dirty="0" smtClean="0"/>
              <a:t>Boost, Cho</a:t>
            </a:r>
            <a:r>
              <a:rPr lang="ru-RU" i="1" dirty="0" smtClean="0"/>
              <a:t>, 200</a:t>
            </a:r>
            <a:r>
              <a:rPr lang="en-US" i="1" dirty="0" smtClean="0"/>
              <a:t>9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556792"/>
            <a:ext cx="8352928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Анкетирование и сбор линз и сопровождающих предметов ухода через 6 месяцев после начала пользования ОК.</a:t>
            </a:r>
            <a:r>
              <a:rPr lang="en-US" sz="2400" dirty="0" smtClean="0"/>
              <a:t> </a:t>
            </a:r>
            <a:r>
              <a:rPr lang="ru-RU" sz="2400" dirty="0" smtClean="0"/>
              <a:t>(3</a:t>
            </a:r>
            <a:r>
              <a:rPr lang="en-US" sz="2400" dirty="0" smtClean="0"/>
              <a:t>9</a:t>
            </a:r>
            <a:r>
              <a:rPr lang="ru-RU" sz="2400" dirty="0" smtClean="0"/>
              <a:t>пациентов):</a:t>
            </a:r>
          </a:p>
          <a:p>
            <a:pPr marL="0" indent="0">
              <a:buNone/>
            </a:pPr>
            <a:r>
              <a:rPr lang="ru-RU" sz="2400" dirty="0" smtClean="0"/>
              <a:t>Первоначальный уровень контаминации: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 линз -29%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Контейнеров -34%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Манипуляторов – 46%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Наиболее часто – </a:t>
            </a:r>
            <a:r>
              <a:rPr lang="ru-RU" sz="2400" dirty="0" err="1" smtClean="0"/>
              <a:t>эпидермальный</a:t>
            </a:r>
            <a:r>
              <a:rPr lang="ru-RU" sz="2400" dirty="0" smtClean="0"/>
              <a:t> стафилококк и </a:t>
            </a:r>
            <a:r>
              <a:rPr lang="en-US" sz="2400" dirty="0" err="1" smtClean="0"/>
              <a:t>serratia</a:t>
            </a:r>
            <a:endParaRPr lang="en-US" sz="24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В течение визитов уровень контаминации падал</a:t>
            </a:r>
          </a:p>
          <a:p>
            <a:pPr>
              <a:buFont typeface="Wingdings" panose="05000000000000000000" pitchFamily="2" charset="2"/>
              <a:buChar char="ü"/>
            </a:pPr>
            <a:endParaRPr lang="ru-RU" sz="24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sz="2400" b="1" i="1" dirty="0" smtClean="0">
                <a:solidFill>
                  <a:srgbClr val="FF0000"/>
                </a:solidFill>
              </a:rPr>
              <a:t>Самый низкий </a:t>
            </a:r>
            <a:r>
              <a:rPr lang="en-US" sz="2400" b="1" i="1" dirty="0" err="1" smtClean="0">
                <a:solidFill>
                  <a:srgbClr val="FF0000"/>
                </a:solidFill>
              </a:rPr>
              <a:t>complaince</a:t>
            </a:r>
            <a:r>
              <a:rPr lang="ru-RU" sz="2400" b="1" i="1" dirty="0" smtClean="0">
                <a:solidFill>
                  <a:srgbClr val="FF0000"/>
                </a:solidFill>
              </a:rPr>
              <a:t> для контейнеров!</a:t>
            </a:r>
          </a:p>
          <a:p>
            <a:pPr>
              <a:buFont typeface="Wingdings" panose="05000000000000000000" pitchFamily="2" charset="2"/>
              <a:buChar char="ü"/>
            </a:pP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680251954"/>
      </p:ext>
    </p:extLst>
  </p:cSld>
  <p:clrMapOvr>
    <a:masterClrMapping/>
  </p:clrMapOvr>
  <p:transition spd="slow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/>
          </a:bodyPr>
          <a:lstStyle/>
          <a:p>
            <a:r>
              <a:rPr lang="ru-RU" dirty="0" smtClean="0"/>
              <a:t>41 пациент – до начала и в процессе пользования ОК линзами: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У 3-х – золотистый стафилококк до начала ОК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У 4-х – более одного раза с момента начала ОК высеяна флора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Окулярная флора не нарушается ОК линзами в течение долгого времени.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Контаминация при ОК выглядит как кратковременная ситуация и чаще на контейнере.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Флора контейнера и линз совпадают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При  правильном уходе за линзами и частой мене контейнера – меньше контаминация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Предупреждённые пациенты лучше соблюдают </a:t>
            </a:r>
            <a:r>
              <a:rPr lang="en-US" sz="2000" dirty="0" err="1" smtClean="0"/>
              <a:t>complaince</a:t>
            </a:r>
            <a:endParaRPr lang="ru-RU" sz="2000" dirty="0" smtClean="0"/>
          </a:p>
          <a:p>
            <a:pPr>
              <a:buFont typeface="Wingdings" panose="05000000000000000000" pitchFamily="2" charset="2"/>
              <a:buChar char="ü"/>
            </a:pPr>
            <a:endParaRPr lang="uk-UA" sz="20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-27384"/>
            <a:ext cx="8031088" cy="1143000"/>
          </a:xfrm>
        </p:spPr>
        <p:txBody>
          <a:bodyPr/>
          <a:lstStyle/>
          <a:p>
            <a:pPr algn="ctr"/>
            <a:r>
              <a:rPr lang="en-US" i="1" dirty="0" smtClean="0"/>
              <a:t>Boost, Cho</a:t>
            </a:r>
            <a:r>
              <a:rPr lang="ru-RU" i="1" dirty="0" smtClean="0"/>
              <a:t>, 200</a:t>
            </a:r>
            <a:r>
              <a:rPr lang="en-US" i="1" dirty="0" smtClean="0"/>
              <a:t>9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49396951"/>
      </p:ext>
    </p:extLst>
  </p:cSld>
  <p:clrMapOvr>
    <a:masterClrMapping/>
  </p:clrMapOvr>
  <p:transition spd="slow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/>
              <a:t>Выводы:</a:t>
            </a:r>
            <a:endParaRPr lang="uk-UA" sz="6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0"/>
            <a:ext cx="8219256" cy="5040560"/>
          </a:xfrm>
        </p:spPr>
        <p:txBody>
          <a:bodyPr>
            <a:normAutofit/>
          </a:bodyPr>
          <a:lstStyle/>
          <a:p>
            <a:r>
              <a:rPr lang="ru-RU" dirty="0"/>
              <a:t>Контаминация есть всегда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Линзы, растворы, контейнеры могут переносить </a:t>
            </a:r>
            <a:r>
              <a:rPr lang="ru-RU" dirty="0" err="1" smtClean="0"/>
              <a:t>симбионтную</a:t>
            </a:r>
            <a:r>
              <a:rPr lang="ru-RU" dirty="0" smtClean="0"/>
              <a:t> и потенциально  патогенную фору на поверхность роговицы</a:t>
            </a:r>
            <a:endParaRPr lang="uk-UA" dirty="0" smtClean="0"/>
          </a:p>
          <a:p>
            <a:r>
              <a:rPr lang="ru-RU" dirty="0" smtClean="0"/>
              <a:t>Образование </a:t>
            </a:r>
            <a:r>
              <a:rPr lang="ru-RU" dirty="0"/>
              <a:t>биоплёнки из </a:t>
            </a:r>
            <a:r>
              <a:rPr lang="ru-RU" dirty="0" err="1"/>
              <a:t>гликокаликса</a:t>
            </a:r>
            <a:r>
              <a:rPr lang="ru-RU" dirty="0"/>
              <a:t> – серьёзная </a:t>
            </a:r>
            <a:r>
              <a:rPr lang="ru-RU" dirty="0" smtClean="0"/>
              <a:t>проблема.</a:t>
            </a:r>
          </a:p>
          <a:p>
            <a:r>
              <a:rPr lang="ru-RU" dirty="0" smtClean="0"/>
              <a:t>Профилактика формирования биоплёнки и адгезии микроорганизмов на поверхности линз потенциально снижает риски воспаления</a:t>
            </a:r>
          </a:p>
          <a:p>
            <a:pPr marL="0" indent="0">
              <a:buNone/>
            </a:pPr>
            <a:endParaRPr lang="uk-UA" dirty="0"/>
          </a:p>
          <a:p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09055037"/>
      </p:ext>
    </p:extLst>
  </p:cSld>
  <p:clrMapOvr>
    <a:masterClrMapping/>
  </p:clrMapOvr>
  <p:transition spd="slow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484784"/>
            <a:ext cx="7931224" cy="5184576"/>
          </a:xfrm>
        </p:spPr>
        <p:txBody>
          <a:bodyPr>
            <a:normAutofit/>
          </a:bodyPr>
          <a:lstStyle/>
          <a:p>
            <a:r>
              <a:rPr lang="ru-RU" dirty="0" smtClean="0"/>
              <a:t>Более 50% линз являются контаминированы, но поверхность глаза нормально переносит их присутствие</a:t>
            </a:r>
          </a:p>
          <a:p>
            <a:endParaRPr lang="uk-UA" dirty="0" smtClean="0"/>
          </a:p>
          <a:p>
            <a:r>
              <a:rPr lang="ru-RU" dirty="0" smtClean="0"/>
              <a:t>Снижение </a:t>
            </a:r>
            <a:r>
              <a:rPr lang="ru-RU" dirty="0"/>
              <a:t>резистентности тканей </a:t>
            </a:r>
            <a:r>
              <a:rPr lang="ru-RU" dirty="0" smtClean="0"/>
              <a:t>роговицы</a:t>
            </a:r>
            <a:r>
              <a:rPr lang="ru-RU" dirty="0"/>
              <a:t>, вызванное  травмой, хирургией, </a:t>
            </a:r>
            <a:r>
              <a:rPr lang="ru-RU" dirty="0" smtClean="0"/>
              <a:t>возрастом</a:t>
            </a:r>
            <a:r>
              <a:rPr lang="ru-RU" dirty="0"/>
              <a:t>, системными заболеваниями, </a:t>
            </a:r>
            <a:r>
              <a:rPr lang="ru-RU" dirty="0" err="1"/>
              <a:t>иммуносупрессией</a:t>
            </a:r>
            <a:r>
              <a:rPr lang="ru-RU" dirty="0" smtClean="0"/>
              <a:t>, при использовании </a:t>
            </a:r>
            <a:r>
              <a:rPr lang="ru-RU" dirty="0"/>
              <a:t>КЛ могут приводить </a:t>
            </a:r>
            <a:r>
              <a:rPr lang="ru-RU" dirty="0" smtClean="0"/>
              <a:t>к усилению </a:t>
            </a:r>
            <a:r>
              <a:rPr lang="ru-RU" dirty="0"/>
              <a:t>колонизации и воспалительной реакции глаз</a:t>
            </a:r>
            <a:r>
              <a:rPr lang="ru-RU" dirty="0" smtClean="0"/>
              <a:t>.</a:t>
            </a:r>
            <a:endParaRPr lang="uk-UA" dirty="0"/>
          </a:p>
          <a:p>
            <a:endParaRPr lang="uk-UA" dirty="0"/>
          </a:p>
          <a:p>
            <a:endParaRPr lang="uk-UA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/>
              <a:t>Выводы:</a:t>
            </a:r>
            <a:endParaRPr lang="uk-UA" sz="6000" dirty="0"/>
          </a:p>
        </p:txBody>
      </p:sp>
    </p:spTree>
    <p:extLst>
      <p:ext uri="{BB962C8B-B14F-4D97-AF65-F5344CB8AC3E}">
        <p14:creationId xmlns:p14="http://schemas.microsoft.com/office/powerpoint/2010/main" val="3255103685"/>
      </p:ext>
    </p:extLst>
  </p:cSld>
  <p:clrMapOvr>
    <a:masterClrMapping/>
  </p:clrMapOvr>
  <p:transition spd="slow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031088" cy="1728192"/>
          </a:xfrm>
        </p:spPr>
        <p:txBody>
          <a:bodyPr/>
          <a:lstStyle/>
          <a:p>
            <a:pPr algn="ctr"/>
            <a:r>
              <a:rPr lang="ru-RU" dirty="0" smtClean="0"/>
              <a:t>Профилактика контаминации: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916832"/>
            <a:ext cx="8075240" cy="475252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Сохранение симбионтов очень важно</a:t>
            </a:r>
            <a:r>
              <a:rPr lang="ru-RU" dirty="0"/>
              <a:t>.</a:t>
            </a:r>
            <a:endParaRPr lang="ru-RU" dirty="0" smtClean="0"/>
          </a:p>
          <a:p>
            <a:endParaRPr lang="uk-UA" dirty="0" smtClean="0"/>
          </a:p>
          <a:p>
            <a:r>
              <a:rPr lang="ru-RU" dirty="0" smtClean="0"/>
              <a:t> Чем лучше информирован пациент, тем меньше контаминация.</a:t>
            </a:r>
          </a:p>
          <a:p>
            <a:endParaRPr lang="uk-UA" dirty="0" smtClean="0"/>
          </a:p>
          <a:p>
            <a:r>
              <a:rPr lang="ru-RU" dirty="0" smtClean="0"/>
              <a:t>Разработка </a:t>
            </a:r>
            <a:r>
              <a:rPr lang="ru-RU" dirty="0"/>
              <a:t>систем с антимикробным покрытием, например серебром,  селеном</a:t>
            </a:r>
            <a:r>
              <a:rPr lang="ru-RU" dirty="0" smtClean="0"/>
              <a:t>, агентами </a:t>
            </a:r>
            <a:r>
              <a:rPr lang="ru-RU" dirty="0"/>
              <a:t>с включением свободных </a:t>
            </a:r>
            <a:r>
              <a:rPr lang="ru-RU" dirty="0" smtClean="0"/>
              <a:t>радикалов.</a:t>
            </a:r>
          </a:p>
          <a:p>
            <a:endParaRPr lang="ru-RU" dirty="0" smtClean="0"/>
          </a:p>
          <a:p>
            <a:r>
              <a:rPr lang="ru-RU" dirty="0" smtClean="0"/>
              <a:t>Новые модели линз разрабатываются.</a:t>
            </a:r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16626423"/>
      </p:ext>
    </p:extLst>
  </p:cSld>
  <p:clrMapOvr>
    <a:masterClrMapping/>
  </p:clrMapOvr>
  <p:transition spd="slow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3608" y="4509120"/>
            <a:ext cx="7239001" cy="762000"/>
          </a:xfrm>
        </p:spPr>
        <p:txBody>
          <a:bodyPr>
            <a:normAutofit/>
          </a:bodyPr>
          <a:lstStyle/>
          <a:p>
            <a:pPr algn="ctr"/>
            <a:r>
              <a:rPr lang="en-US" sz="3200" u="sng" dirty="0"/>
              <a:t>http://crt.club/</a:t>
            </a:r>
            <a:endParaRPr lang="ru-RU" sz="3200" u="sng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846" y="1988840"/>
            <a:ext cx="6734522" cy="1780907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6252755"/>
      </p:ext>
    </p:extLst>
  </p:cSld>
  <p:clrMapOvr>
    <a:masterClrMapping/>
  </p:clrMapOvr>
  <p:transition spd="slow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Myop_Control_St.P._2016</Template>
  <TotalTime>379</TotalTime>
  <Words>1236</Words>
  <Application>Microsoft Office PowerPoint</Application>
  <PresentationFormat>On-screen Show (4:3)</PresentationFormat>
  <Paragraphs>227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Thermal</vt:lpstr>
      <vt:lpstr>Микробная контаминация и контактные линзы. Обзор мировой литературы за 30 лет.</vt:lpstr>
      <vt:lpstr>  Микробная контаминация (microbial contamination) попадание потенциально опасных для здоровья человека микроорганизмов которые могут послужить фактором передачи болезни человеку</vt:lpstr>
      <vt:lpstr>PowerPoint Presentation</vt:lpstr>
      <vt:lpstr>PowerPoint Presentation</vt:lpstr>
      <vt:lpstr>Важными факторами   ассоциированными с инфекцией являются:</vt:lpstr>
      <vt:lpstr>PowerPoint Presentation</vt:lpstr>
      <vt:lpstr>Бактериальная контаминация проявляется  «ленс-индуцированным» воспалением глаза.</vt:lpstr>
      <vt:lpstr>PowerPoint Presentation</vt:lpstr>
      <vt:lpstr>CLARE      грам (–) </vt:lpstr>
      <vt:lpstr>CLPU  и  инфильтративный кератит </vt:lpstr>
      <vt:lpstr>Связь между бактериальной контаминацией контактной линзы и воспалительными  проявлениями поверхности глаза не так прямолинейна</vt:lpstr>
      <vt:lpstr>PowerPoint Presentation</vt:lpstr>
      <vt:lpstr>PowerPoint Presentation</vt:lpstr>
      <vt:lpstr>Значение микробиотов  (нормальной микрофлоры)   в регуляции  биоценоза поверхности глаза.</vt:lpstr>
      <vt:lpstr>Какая флора является  симбионтной для глаза?</vt:lpstr>
      <vt:lpstr>Наиболее частой флорой  поверхности глаза является  стафилококк эпидермальный  (staphylococcus epidermidis)</vt:lpstr>
      <vt:lpstr>Аэробные бактерии.  Насколько важнен кислород?</vt:lpstr>
      <vt:lpstr>«Бионагрузка» линз  при ношении КЛ  на здоровых глазах</vt:lpstr>
      <vt:lpstr>«Бионагрузка» линз  при ношении КЛ  на здоровых глазах</vt:lpstr>
      <vt:lpstr>Частота кератитов при пользовании КЛ.  45 конгресс ECLSO, 2015</vt:lpstr>
      <vt:lpstr>Частота кератитов  при пользовании КЛ.  45 конгресс ECLSO, 2015</vt:lpstr>
      <vt:lpstr>PowerPoint Presentation</vt:lpstr>
      <vt:lpstr>Материал линз:</vt:lpstr>
      <vt:lpstr>Белковые депозиты:</vt:lpstr>
      <vt:lpstr> Контейнеры:</vt:lpstr>
      <vt:lpstr>Растворы </vt:lpstr>
      <vt:lpstr>Ортокератология  и контаминация бактерий</vt:lpstr>
      <vt:lpstr>Boost, Cho, 2009</vt:lpstr>
      <vt:lpstr>Boost, Cho, 2009</vt:lpstr>
      <vt:lpstr>Выводы:</vt:lpstr>
      <vt:lpstr>Выводы:</vt:lpstr>
      <vt:lpstr>Профилактика контаминации:</vt:lpstr>
      <vt:lpstr>PowerPoint Presentation</vt:lpstr>
    </vt:vector>
  </TitlesOfParts>
  <Company>Lenovo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Микробная контаминация и контактные линзы. Обзор мировой литературы за 30 лет.</dc:title>
  <dc:creator>Оксана</dc:creator>
  <cp:lastModifiedBy>Maxim</cp:lastModifiedBy>
  <cp:revision>36</cp:revision>
  <dcterms:created xsi:type="dcterms:W3CDTF">2016-04-19T16:14:26Z</dcterms:created>
  <dcterms:modified xsi:type="dcterms:W3CDTF">2016-05-17T19:20:13Z</dcterms:modified>
</cp:coreProperties>
</file>